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56" r:id="rId2"/>
    <p:sldId id="257" r:id="rId3"/>
    <p:sldId id="271" r:id="rId4"/>
    <p:sldId id="274" r:id="rId5"/>
    <p:sldId id="268" r:id="rId6"/>
    <p:sldId id="264" r:id="rId7"/>
    <p:sldId id="276" r:id="rId8"/>
    <p:sldId id="272" r:id="rId9"/>
    <p:sldId id="273" r:id="rId10"/>
    <p:sldId id="275" r:id="rId11"/>
    <p:sldId id="277" r:id="rId12"/>
    <p:sldId id="270" r:id="rId13"/>
    <p:sldId id="265" r:id="rId14"/>
    <p:sldId id="267" r:id="rId15"/>
    <p:sldId id="266" r:id="rId16"/>
    <p:sldId id="258" r:id="rId17"/>
    <p:sldId id="259" r:id="rId18"/>
    <p:sldId id="260" r:id="rId19"/>
    <p:sldId id="261" r:id="rId20"/>
    <p:sldId id="262" r:id="rId21"/>
    <p:sldId id="263"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04" autoAdjust="0"/>
  </p:normalViewPr>
  <p:slideViewPr>
    <p:cSldViewPr>
      <p:cViewPr varScale="1">
        <p:scale>
          <a:sx n="66" d="100"/>
          <a:sy n="66" d="100"/>
        </p:scale>
        <p:origin x="-634"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3193-A923-4BD7-90A3-470D1DD7EC1E}" type="datetimeFigureOut">
              <a:rPr lang="tr-TR" smtClean="0"/>
              <a:pPr/>
              <a:t>01.11.2012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845AC-FFBD-449D-A9C5-D51C0476FA6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r.wikipedia.org/wiki/Telofaz"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sng" dirty="0" smtClean="0">
                <a:solidFill>
                  <a:srgbClr val="D60093"/>
                </a:solidFill>
                <a:latin typeface="Comic Sans MS" pitchFamily="66" charset="0"/>
              </a:rPr>
              <a:t>TELOFAZ:</a:t>
            </a:r>
            <a:r>
              <a:rPr lang="tr-TR" sz="1200" dirty="0" smtClean="0">
                <a:latin typeface="Comic Sans MS" pitchFamily="66" charset="0"/>
                <a:cs typeface="Arial" charset="0"/>
              </a:rPr>
              <a:t> Kromozomlar daha az boyanmaya ba</a:t>
            </a:r>
            <a:r>
              <a:rPr lang="tr-TR" sz="1200" dirty="0" smtClean="0">
                <a:latin typeface="Comic Sans MS" pitchFamily="66" charset="0"/>
              </a:rPr>
              <a:t>ş</a:t>
            </a:r>
            <a:r>
              <a:rPr lang="tr-TR" sz="1200" dirty="0" smtClean="0">
                <a:latin typeface="Comic Sans MS" pitchFamily="66" charset="0"/>
                <a:cs typeface="Arial" charset="0"/>
              </a:rPr>
              <a:t>lar. Çekirdek zar</a:t>
            </a:r>
            <a:r>
              <a:rPr lang="tr-TR" sz="1200" dirty="0" smtClean="0">
                <a:latin typeface="Comic Sans MS" pitchFamily="66" charset="0"/>
              </a:rPr>
              <a:t>ı</a:t>
            </a:r>
            <a:r>
              <a:rPr lang="tr-TR" sz="1200" dirty="0" smtClean="0">
                <a:latin typeface="Comic Sans MS" pitchFamily="66" charset="0"/>
                <a:cs typeface="Arial" charset="0"/>
              </a:rPr>
              <a:t> yava</a:t>
            </a:r>
            <a:r>
              <a:rPr lang="tr-TR" sz="1200" dirty="0" smtClean="0">
                <a:latin typeface="Comic Sans MS" pitchFamily="66" charset="0"/>
              </a:rPr>
              <a:t>ş</a:t>
            </a:r>
            <a:r>
              <a:rPr lang="tr-TR" sz="1200" dirty="0" smtClean="0">
                <a:latin typeface="Comic Sans MS" pitchFamily="66" charset="0"/>
                <a:cs typeface="Arial" charset="0"/>
              </a:rPr>
              <a:t> yava</a:t>
            </a:r>
            <a:r>
              <a:rPr lang="tr-TR" sz="1200" dirty="0" smtClean="0">
                <a:latin typeface="Comic Sans MS" pitchFamily="66" charset="0"/>
              </a:rPr>
              <a:t>ş</a:t>
            </a:r>
            <a:r>
              <a:rPr lang="tr-TR" sz="1200" dirty="0" smtClean="0">
                <a:latin typeface="Comic Sans MS" pitchFamily="66" charset="0"/>
                <a:cs typeface="Arial" charset="0"/>
              </a:rPr>
              <a:t> olu</a:t>
            </a:r>
            <a:r>
              <a:rPr lang="tr-TR" sz="1200" dirty="0" smtClean="0">
                <a:latin typeface="Comic Sans MS" pitchFamily="66" charset="0"/>
              </a:rPr>
              <a:t>ş</a:t>
            </a:r>
            <a:r>
              <a:rPr lang="tr-TR" sz="1200" dirty="0" smtClean="0">
                <a:latin typeface="Comic Sans MS" pitchFamily="66" charset="0"/>
                <a:cs typeface="Arial" charset="0"/>
              </a:rPr>
              <a:t>ur. Kromozomlar uzay</a:t>
            </a:r>
            <a:r>
              <a:rPr lang="tr-TR" sz="1200" dirty="0" smtClean="0">
                <a:latin typeface="Comic Sans MS" pitchFamily="66" charset="0"/>
              </a:rPr>
              <a:t>ı</a:t>
            </a:r>
            <a:r>
              <a:rPr lang="tr-TR" sz="1200" dirty="0" smtClean="0">
                <a:latin typeface="Comic Sans MS" pitchFamily="66" charset="0"/>
                <a:cs typeface="Arial" charset="0"/>
              </a:rPr>
              <a:t>p incelmeye ba</a:t>
            </a:r>
            <a:r>
              <a:rPr lang="tr-TR" sz="1200" dirty="0" smtClean="0">
                <a:latin typeface="Comic Sans MS" pitchFamily="66" charset="0"/>
              </a:rPr>
              <a:t>ş</a:t>
            </a:r>
            <a:r>
              <a:rPr lang="tr-TR" sz="1200" dirty="0" smtClean="0">
                <a:latin typeface="Comic Sans MS" pitchFamily="66" charset="0"/>
                <a:cs typeface="Arial" charset="0"/>
              </a:rPr>
              <a:t>lar. Bölünme aç</a:t>
            </a:r>
            <a:r>
              <a:rPr lang="tr-TR" sz="1200" dirty="0" smtClean="0">
                <a:latin typeface="Comic Sans MS" pitchFamily="66" charset="0"/>
              </a:rPr>
              <a:t>ı</a:t>
            </a:r>
            <a:r>
              <a:rPr lang="tr-TR" sz="1200" dirty="0" smtClean="0">
                <a:latin typeface="Comic Sans MS" pitchFamily="66" charset="0"/>
                <a:cs typeface="Arial" charset="0"/>
              </a:rPr>
              <a:t>s</a:t>
            </a:r>
            <a:r>
              <a:rPr lang="tr-TR" sz="1200" dirty="0" smtClean="0">
                <a:latin typeface="Comic Sans MS" pitchFamily="66" charset="0"/>
              </a:rPr>
              <a:t>ı</a:t>
            </a:r>
            <a:r>
              <a:rPr lang="tr-TR" sz="1200" dirty="0" smtClean="0">
                <a:latin typeface="Comic Sans MS" pitchFamily="66" charset="0"/>
                <a:cs typeface="Arial" charset="0"/>
              </a:rPr>
              <a:t>ndan çekirdek dinlenmeye geçerken, hücre metabolizmas</a:t>
            </a:r>
            <a:r>
              <a:rPr lang="tr-TR" sz="1200" dirty="0" smtClean="0">
                <a:latin typeface="Comic Sans MS" pitchFamily="66" charset="0"/>
              </a:rPr>
              <a:t>ı</a:t>
            </a:r>
            <a:r>
              <a:rPr lang="tr-TR" sz="1200" dirty="0" smtClean="0">
                <a:latin typeface="Comic Sans MS" pitchFamily="66" charset="0"/>
                <a:cs typeface="Arial" charset="0"/>
              </a:rPr>
              <a:t> aktif hale geçer.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hlinkClick r:id="rId3" tooltip="Telofaz"/>
              </a:rPr>
              <a:t>Telofaz</a:t>
            </a:r>
            <a:r>
              <a:rPr lang="tr-TR" dirty="0" smtClean="0"/>
              <a:t> evresinin oluşumu sürerken bir yandan da sitoplazma boğum yapmaya başlar. İğ ipliklerine dik olarak boğumlanan sitoplazmanın o bölgede jel hale geçerek iki oğul hücrenin </a:t>
            </a:r>
            <a:r>
              <a:rPr lang="tr-TR" dirty="0" err="1" smtClean="0"/>
              <a:t>stoplazmasını</a:t>
            </a:r>
            <a:r>
              <a:rPr lang="tr-TR" dirty="0" smtClean="0"/>
              <a:t> ayırdığını ileri süren görüşlerde vardır. </a:t>
            </a:r>
            <a:r>
              <a:rPr lang="tr-TR" dirty="0" err="1" smtClean="0"/>
              <a:t>Stoplazmanın</a:t>
            </a:r>
            <a:r>
              <a:rPr lang="tr-TR" dirty="0" smtClean="0"/>
              <a:t> boğumlanarak ayrılması sürecine </a:t>
            </a:r>
            <a:r>
              <a:rPr lang="tr-TR" dirty="0" err="1" smtClean="0"/>
              <a:t>sitokinez</a:t>
            </a:r>
            <a:r>
              <a:rPr lang="tr-TR" dirty="0" smtClean="0"/>
              <a:t> denir. </a:t>
            </a:r>
            <a:r>
              <a:rPr lang="tr-TR" dirty="0" err="1" smtClean="0"/>
              <a:t>Telofazın</a:t>
            </a:r>
            <a:r>
              <a:rPr lang="tr-TR" dirty="0" smtClean="0"/>
              <a:t> başlangıcından iki yeni hücrenin oluştuğu ana kadar geçen süre 30-60 dakikadır. Bitkilerde orta lamel ile hayvanlarda ise boğumlanarak gerçekleşir.</a:t>
            </a:r>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 </a:t>
            </a:r>
            <a:r>
              <a:rPr lang="tr-TR" dirty="0" err="1" smtClean="0"/>
              <a:t>Profaz</a:t>
            </a:r>
            <a:r>
              <a:rPr lang="tr-TR" dirty="0" smtClean="0"/>
              <a:t/>
            </a:r>
            <a:br>
              <a:rPr lang="tr-TR" dirty="0" smtClean="0"/>
            </a:br>
            <a:r>
              <a:rPr lang="tr-TR" dirty="0" smtClean="0"/>
              <a:t>b)</a:t>
            </a:r>
            <a:r>
              <a:rPr lang="tr-TR" dirty="0" err="1" smtClean="0"/>
              <a:t>Metafaz</a:t>
            </a:r>
            <a:r>
              <a:rPr lang="tr-TR" dirty="0" smtClean="0"/>
              <a:t/>
            </a:r>
            <a:br>
              <a:rPr lang="tr-TR" dirty="0" smtClean="0"/>
            </a:br>
            <a:r>
              <a:rPr lang="tr-TR" dirty="0" smtClean="0"/>
              <a:t>c)</a:t>
            </a:r>
            <a:r>
              <a:rPr lang="tr-TR" dirty="0" err="1" smtClean="0"/>
              <a:t>Anafaz</a:t>
            </a:r>
            <a:r>
              <a:rPr lang="tr-TR" dirty="0" smtClean="0"/>
              <a:t/>
            </a:r>
            <a:br>
              <a:rPr lang="tr-TR" dirty="0" smtClean="0"/>
            </a:br>
            <a:r>
              <a:rPr lang="tr-TR" dirty="0" smtClean="0"/>
              <a:t>d)</a:t>
            </a:r>
            <a:r>
              <a:rPr lang="tr-TR" dirty="0" err="1" smtClean="0"/>
              <a:t>telofaz</a:t>
            </a:r>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spcBef>
                <a:spcPct val="50000"/>
              </a:spcBef>
            </a:pPr>
            <a:r>
              <a:rPr lang="tr-TR" sz="1200" dirty="0" smtClean="0"/>
              <a:t>Organizmayı oluşturan hücreler bölünerek sayılarını artırırlar.Her dokudaki hücrelerin bölünme potansiyelleri birbirinden farklıdır.Kemik iliği, </a:t>
            </a:r>
            <a:r>
              <a:rPr lang="tr-TR" sz="1200" dirty="0" err="1" smtClean="0"/>
              <a:t>epitel</a:t>
            </a:r>
            <a:r>
              <a:rPr lang="tr-TR" sz="1200" dirty="0" smtClean="0"/>
              <a:t> hücreleri , </a:t>
            </a:r>
            <a:r>
              <a:rPr lang="tr-TR" sz="1200" dirty="0" err="1" smtClean="0"/>
              <a:t>epidermis</a:t>
            </a:r>
            <a:r>
              <a:rPr lang="tr-TR" sz="1200" dirty="0" smtClean="0"/>
              <a:t> gibi dokulara ait hücrelerin bölünme potansiyelleri yüksektir. Fakat sinir hücreleri, retina hücreleri, kıkırdak hücreleri gibi özelleşmiş bazı hücreler bölünme yeteneklerini kaybederler.</a:t>
            </a:r>
          </a:p>
          <a:p>
            <a:pPr algn="just">
              <a:spcBef>
                <a:spcPct val="50000"/>
              </a:spcBef>
            </a:pPr>
            <a:r>
              <a:rPr lang="tr-TR" sz="1200" dirty="0" smtClean="0"/>
              <a:t>        Büyüme gelişme, yıpranan dokuların onarımı, ölen hücrelerin yenilenmesi gibi biyolojik olaylar hücre bölünmesiyle gerçekleşir. Bölünme ile meydana gelen yeni hücreler sitoplazma miktarı ve çekirdek büyüklüğü fazla değildir.Hücreler gerekli büyümeyi gerçekleştirdikten sonra bölünebilir.</a:t>
            </a:r>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2106EFC-F6C1-4F52-A26F-F9824FD78C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22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7AAF727-773D-486B-9448-2877B8C37ACA}"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Başlangıcında çekirdek içinde ince uzun </a:t>
            </a:r>
            <a:r>
              <a:rPr lang="tr-TR" dirty="0" err="1" smtClean="0"/>
              <a:t>kromatid</a:t>
            </a:r>
            <a:r>
              <a:rPr lang="tr-TR" dirty="0" smtClean="0"/>
              <a:t> iplikleri halinde görünen kromozomlar, yavaş yavaş </a:t>
            </a:r>
            <a:r>
              <a:rPr lang="tr-TR" dirty="0" err="1" smtClean="0"/>
              <a:t>helozon</a:t>
            </a:r>
            <a:r>
              <a:rPr lang="tr-TR" dirty="0" smtClean="0"/>
              <a:t> şeklinde kıvrılarak kalınlaşmaya başlar ve görülebilir duruma geçer. kalınlaşma ve kısalma </a:t>
            </a:r>
            <a:r>
              <a:rPr lang="tr-TR" dirty="0" err="1" smtClean="0"/>
              <a:t>anafaza</a:t>
            </a:r>
            <a:r>
              <a:rPr lang="tr-TR" dirty="0" smtClean="0"/>
              <a:t> kadar devam edebilir.Bu arada </a:t>
            </a:r>
            <a:r>
              <a:rPr lang="tr-TR" dirty="0" err="1" smtClean="0"/>
              <a:t>eşkromozomlar</a:t>
            </a:r>
            <a:r>
              <a:rPr lang="tr-TR" dirty="0" smtClean="0"/>
              <a:t> birbirlerinden fark </a:t>
            </a:r>
            <a:r>
              <a:rPr lang="tr-TR" dirty="0" err="1" smtClean="0"/>
              <a:t>edilemeycek</a:t>
            </a:r>
            <a:r>
              <a:rPr lang="tr-TR" dirty="0" smtClean="0"/>
              <a:t> kadar sıkıca bağlıdırlar. Bu evrede birbirine </a:t>
            </a:r>
            <a:r>
              <a:rPr lang="tr-TR" dirty="0" err="1" smtClean="0"/>
              <a:t>sentromerlerle</a:t>
            </a:r>
            <a:r>
              <a:rPr lang="tr-TR" dirty="0" smtClean="0"/>
              <a:t> bağlanmış olarak duran kromozomların her birine </a:t>
            </a:r>
            <a:r>
              <a:rPr lang="tr-TR" b="1" dirty="0" err="1" smtClean="0"/>
              <a:t>kromatid</a:t>
            </a:r>
            <a:r>
              <a:rPr lang="tr-TR" dirty="0" smtClean="0"/>
              <a:t> denir. </a:t>
            </a:r>
            <a:r>
              <a:rPr lang="tr-TR" dirty="0" err="1" smtClean="0"/>
              <a:t>Sentrozomlar</a:t>
            </a:r>
            <a:r>
              <a:rPr lang="tr-TR" dirty="0" smtClean="0"/>
              <a:t> ayrılarak her biri bir kutba gitmeye başlar ve aralarında iğ iplikleri oluşur. </a:t>
            </a:r>
            <a:r>
              <a:rPr lang="tr-TR" dirty="0" err="1" smtClean="0"/>
              <a:t>Profazın</a:t>
            </a:r>
            <a:r>
              <a:rPr lang="tr-TR" dirty="0" smtClean="0"/>
              <a:t> sonuna doğru iğ iplikleri ile kromozomlar arasında bağlantı kurulurken, </a:t>
            </a:r>
            <a:r>
              <a:rPr lang="tr-TR" dirty="0" err="1" smtClean="0"/>
              <a:t>sentrozomlardan</a:t>
            </a:r>
            <a:r>
              <a:rPr lang="tr-TR" dirty="0" smtClean="0"/>
              <a:t> hücre zarına uzanan iğ iplikleri de oluşur ve çekirdek zarı eriyerek kaybolur, kromozomlar sitoplazma içerisine dağılır.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F0845AC-FFBD-449D-A9C5-D51C0476FA62}"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sng" dirty="0" smtClean="0">
                <a:solidFill>
                  <a:srgbClr val="D60093"/>
                </a:solidFill>
                <a:latin typeface="Comic Sans MS" pitchFamily="66" charset="0"/>
              </a:rPr>
              <a:t>METAFAZ:</a:t>
            </a:r>
            <a:r>
              <a:rPr lang="tr-TR" sz="1200" dirty="0" smtClean="0">
                <a:latin typeface="Comic Sans MS" pitchFamily="66" charset="0"/>
                <a:cs typeface="Arial" charset="0"/>
              </a:rPr>
              <a:t>Kromozomlar çok kere bir çember gibi, bazen de kar</a:t>
            </a:r>
            <a:r>
              <a:rPr lang="tr-TR" sz="1200" dirty="0" smtClean="0">
                <a:latin typeface="Comic Sans MS" pitchFamily="66" charset="0"/>
              </a:rPr>
              <a:t>ışı</a:t>
            </a:r>
            <a:r>
              <a:rPr lang="tr-TR" sz="1200" dirty="0" smtClean="0">
                <a:latin typeface="Comic Sans MS" pitchFamily="66" charset="0"/>
                <a:cs typeface="Arial" charset="0"/>
              </a:rPr>
              <a:t>k olarak ekvatoral düzlem üzerinde dizilirler. Genellikle küçük kromozomlar merkezde, büyükler çevrededir. Dizili</a:t>
            </a:r>
            <a:r>
              <a:rPr lang="tr-TR" sz="1200" dirty="0" smtClean="0">
                <a:latin typeface="Comic Sans MS" pitchFamily="66" charset="0"/>
              </a:rPr>
              <a:t>ş</a:t>
            </a:r>
            <a:r>
              <a:rPr lang="tr-TR" sz="1200" dirty="0" smtClean="0">
                <a:latin typeface="Comic Sans MS" pitchFamily="66" charset="0"/>
                <a:cs typeface="Arial" charset="0"/>
              </a:rPr>
              <a:t> türlere özgü bir özellik gösterir. Kromozomlar e</a:t>
            </a:r>
            <a:r>
              <a:rPr lang="tr-TR" sz="1200" dirty="0" smtClean="0">
                <a:latin typeface="Comic Sans MS" pitchFamily="66" charset="0"/>
              </a:rPr>
              <a:t>ş</a:t>
            </a:r>
            <a:r>
              <a:rPr lang="tr-TR" sz="1200" dirty="0" smtClean="0">
                <a:latin typeface="Comic Sans MS" pitchFamily="66" charset="0"/>
                <a:cs typeface="Arial" charset="0"/>
              </a:rPr>
              <a:t>it olarak kutuplara çekilece</a:t>
            </a:r>
            <a:r>
              <a:rPr lang="tr-TR" sz="1200" dirty="0" smtClean="0">
                <a:latin typeface="Comic Sans MS" pitchFamily="66" charset="0"/>
              </a:rPr>
              <a:t>ğ</a:t>
            </a:r>
            <a:r>
              <a:rPr lang="tr-TR" sz="1200" dirty="0" smtClean="0">
                <a:latin typeface="Comic Sans MS" pitchFamily="66" charset="0"/>
                <a:cs typeface="Arial" charset="0"/>
              </a:rPr>
              <a:t>inden, ortada belirli bir denge kurulana kadar beklenilir.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sng" dirty="0" smtClean="0">
                <a:solidFill>
                  <a:srgbClr val="D60093"/>
                </a:solidFill>
                <a:latin typeface="Comic Sans MS" pitchFamily="66" charset="0"/>
              </a:rPr>
              <a:t>ANAFAZ:</a:t>
            </a:r>
            <a:r>
              <a:rPr lang="tr-TR" sz="1200" dirty="0" smtClean="0">
                <a:latin typeface="Comic Sans MS" pitchFamily="66" charset="0"/>
                <a:cs typeface="Arial" charset="0"/>
              </a:rPr>
              <a:t>Ekvatoral düzlemdeki karde</a:t>
            </a:r>
            <a:r>
              <a:rPr lang="tr-TR" sz="1200" dirty="0" smtClean="0">
                <a:latin typeface="Comic Sans MS" pitchFamily="66" charset="0"/>
              </a:rPr>
              <a:t>ş</a:t>
            </a:r>
            <a:r>
              <a:rPr lang="tr-TR" sz="1200" dirty="0" smtClean="0">
                <a:latin typeface="Comic Sans MS" pitchFamily="66" charset="0"/>
                <a:cs typeface="Arial" charset="0"/>
              </a:rPr>
              <a:t> kromozomlar kutuplara bu evrede ta</a:t>
            </a:r>
            <a:r>
              <a:rPr lang="tr-TR" sz="1200" dirty="0" smtClean="0">
                <a:latin typeface="Comic Sans MS" pitchFamily="66" charset="0"/>
              </a:rPr>
              <a:t>şı</a:t>
            </a:r>
            <a:r>
              <a:rPr lang="tr-TR" sz="1200" dirty="0" smtClean="0">
                <a:latin typeface="Comic Sans MS" pitchFamily="66" charset="0"/>
                <a:cs typeface="Arial" charset="0"/>
              </a:rPr>
              <a:t>n</a:t>
            </a:r>
            <a:r>
              <a:rPr lang="tr-TR" sz="1200" dirty="0" smtClean="0">
                <a:latin typeface="Comic Sans MS" pitchFamily="66" charset="0"/>
              </a:rPr>
              <a:t>ı</a:t>
            </a:r>
            <a:r>
              <a:rPr lang="tr-TR" sz="1200" dirty="0" smtClean="0">
                <a:latin typeface="Comic Sans MS" pitchFamily="66" charset="0"/>
                <a:cs typeface="Arial" charset="0"/>
              </a:rPr>
              <a:t>rlar. Kas</a:t>
            </a:r>
            <a:r>
              <a:rPr lang="tr-TR" sz="1200" dirty="0" smtClean="0">
                <a:latin typeface="Comic Sans MS" pitchFamily="66" charset="0"/>
              </a:rPr>
              <a:t>ı</a:t>
            </a:r>
            <a:r>
              <a:rPr lang="tr-TR" sz="1200" dirty="0" smtClean="0">
                <a:latin typeface="Comic Sans MS" pitchFamily="66" charset="0"/>
                <a:cs typeface="Arial" charset="0"/>
              </a:rPr>
              <a:t>lma özelli</a:t>
            </a:r>
            <a:r>
              <a:rPr lang="tr-TR" sz="1200" dirty="0" smtClean="0">
                <a:latin typeface="Comic Sans MS" pitchFamily="66" charset="0"/>
              </a:rPr>
              <a:t>ğ</a:t>
            </a:r>
            <a:r>
              <a:rPr lang="tr-TR" sz="1200" dirty="0" smtClean="0">
                <a:latin typeface="Comic Sans MS" pitchFamily="66" charset="0"/>
                <a:cs typeface="Arial" charset="0"/>
              </a:rPr>
              <a:t>i olan </a:t>
            </a:r>
            <a:r>
              <a:rPr lang="tr-TR" sz="1200" dirty="0" err="1" smtClean="0">
                <a:latin typeface="Comic Sans MS" pitchFamily="66" charset="0"/>
                <a:cs typeface="Arial" charset="0"/>
              </a:rPr>
              <a:t>sentrozomlar</a:t>
            </a:r>
            <a:r>
              <a:rPr lang="tr-TR" sz="1200" dirty="0" err="1" smtClean="0">
                <a:latin typeface="Comic Sans MS" pitchFamily="66" charset="0"/>
              </a:rPr>
              <a:t>ı</a:t>
            </a:r>
            <a:r>
              <a:rPr lang="tr-TR" sz="1200" dirty="0" err="1" smtClean="0">
                <a:latin typeface="Comic Sans MS" pitchFamily="66" charset="0"/>
                <a:cs typeface="Arial" charset="0"/>
              </a:rPr>
              <a:t>n</a:t>
            </a:r>
            <a:r>
              <a:rPr lang="tr-TR" sz="1200" dirty="0" smtClean="0">
                <a:latin typeface="Comic Sans MS" pitchFamily="66" charset="0"/>
                <a:cs typeface="Arial" charset="0"/>
              </a:rPr>
              <a:t> i</a:t>
            </a:r>
            <a:r>
              <a:rPr lang="tr-TR" sz="1200" dirty="0" smtClean="0">
                <a:latin typeface="Comic Sans MS" pitchFamily="66" charset="0"/>
              </a:rPr>
              <a:t>ğ</a:t>
            </a:r>
            <a:r>
              <a:rPr lang="tr-TR" sz="1200" dirty="0" smtClean="0">
                <a:latin typeface="Comic Sans MS" pitchFamily="66" charset="0"/>
                <a:cs typeface="Arial" charset="0"/>
              </a:rPr>
              <a:t> iplikleri sayesinde kromozomlar</a:t>
            </a:r>
            <a:r>
              <a:rPr lang="tr-TR" sz="1200" dirty="0" smtClean="0">
                <a:latin typeface="Comic Sans MS" pitchFamily="66" charset="0"/>
              </a:rPr>
              <a:t>ı</a:t>
            </a:r>
            <a:r>
              <a:rPr lang="tr-TR" sz="1200" dirty="0" smtClean="0">
                <a:latin typeface="Comic Sans MS" pitchFamily="66" charset="0"/>
                <a:cs typeface="Arial" charset="0"/>
              </a:rPr>
              <a:t>n yar</a:t>
            </a:r>
            <a:r>
              <a:rPr lang="tr-TR" sz="1200" dirty="0" smtClean="0">
                <a:latin typeface="Comic Sans MS" pitchFamily="66" charset="0"/>
              </a:rPr>
              <a:t>ı</a:t>
            </a:r>
            <a:r>
              <a:rPr lang="tr-TR" sz="1200" dirty="0" smtClean="0">
                <a:latin typeface="Comic Sans MS" pitchFamily="66" charset="0"/>
                <a:cs typeface="Arial" charset="0"/>
              </a:rPr>
              <a:t>s</a:t>
            </a:r>
            <a:r>
              <a:rPr lang="tr-TR" sz="1200" dirty="0" smtClean="0">
                <a:latin typeface="Comic Sans MS" pitchFamily="66" charset="0"/>
              </a:rPr>
              <a:t>ı</a:t>
            </a:r>
            <a:r>
              <a:rPr lang="tr-TR" sz="1200" dirty="0" smtClean="0">
                <a:latin typeface="Comic Sans MS" pitchFamily="66" charset="0"/>
                <a:cs typeface="Arial" charset="0"/>
              </a:rPr>
              <a:t> bir kutba, di</a:t>
            </a:r>
            <a:r>
              <a:rPr lang="tr-TR" sz="1200" dirty="0" smtClean="0">
                <a:latin typeface="Comic Sans MS" pitchFamily="66" charset="0"/>
              </a:rPr>
              <a:t>ğ</a:t>
            </a:r>
            <a:r>
              <a:rPr lang="tr-TR" sz="1200" dirty="0" smtClean="0">
                <a:latin typeface="Comic Sans MS" pitchFamily="66" charset="0"/>
                <a:cs typeface="Arial" charset="0"/>
              </a:rPr>
              <a:t>er yar</a:t>
            </a:r>
            <a:r>
              <a:rPr lang="tr-TR" sz="1200" dirty="0" smtClean="0">
                <a:latin typeface="Comic Sans MS" pitchFamily="66" charset="0"/>
              </a:rPr>
              <a:t>ı</a:t>
            </a:r>
            <a:r>
              <a:rPr lang="tr-TR" sz="1200" dirty="0" smtClean="0">
                <a:latin typeface="Comic Sans MS" pitchFamily="66" charset="0"/>
                <a:cs typeface="Arial" charset="0"/>
              </a:rPr>
              <a:t>s</a:t>
            </a:r>
            <a:r>
              <a:rPr lang="tr-TR" sz="1200" dirty="0" smtClean="0">
                <a:latin typeface="Comic Sans MS" pitchFamily="66" charset="0"/>
              </a:rPr>
              <a:t>ı</a:t>
            </a:r>
            <a:r>
              <a:rPr lang="tr-TR" sz="1200" dirty="0" smtClean="0">
                <a:latin typeface="Comic Sans MS" pitchFamily="66" charset="0"/>
                <a:cs typeface="Arial" charset="0"/>
              </a:rPr>
              <a:t> öbür kutba gider. Kromozomlar</a:t>
            </a:r>
            <a:r>
              <a:rPr lang="tr-TR" sz="1200" dirty="0" smtClean="0">
                <a:latin typeface="Comic Sans MS" pitchFamily="66" charset="0"/>
              </a:rPr>
              <a:t>ı</a:t>
            </a:r>
            <a:r>
              <a:rPr lang="tr-TR" sz="1200" dirty="0" smtClean="0">
                <a:latin typeface="Comic Sans MS" pitchFamily="66" charset="0"/>
                <a:cs typeface="Arial" charset="0"/>
              </a:rPr>
              <a:t>n kutuplara ula</a:t>
            </a:r>
            <a:r>
              <a:rPr lang="tr-TR" sz="1200" dirty="0" smtClean="0">
                <a:latin typeface="Comic Sans MS" pitchFamily="66" charset="0"/>
              </a:rPr>
              <a:t>ş</a:t>
            </a:r>
            <a:r>
              <a:rPr lang="tr-TR" sz="1200" dirty="0" smtClean="0">
                <a:latin typeface="Comic Sans MS" pitchFamily="66" charset="0"/>
                <a:cs typeface="Arial" charset="0"/>
              </a:rPr>
              <a:t>mas</a:t>
            </a:r>
            <a:r>
              <a:rPr lang="tr-TR" sz="1200" dirty="0" smtClean="0">
                <a:latin typeface="Comic Sans MS" pitchFamily="66" charset="0"/>
              </a:rPr>
              <a:t>ı</a:t>
            </a:r>
            <a:r>
              <a:rPr lang="tr-TR" sz="1200" dirty="0" smtClean="0">
                <a:latin typeface="Comic Sans MS" pitchFamily="66" charset="0"/>
                <a:cs typeface="Arial" charset="0"/>
              </a:rPr>
              <a:t>yla bu evre sona erer.</a:t>
            </a:r>
            <a:br>
              <a:rPr lang="tr-TR" sz="1200" dirty="0" smtClean="0">
                <a:latin typeface="Comic Sans MS" pitchFamily="66" charset="0"/>
                <a:cs typeface="Arial" charset="0"/>
              </a:rPr>
            </a:br>
            <a:r>
              <a:rPr lang="tr-TR" sz="1200" dirty="0" smtClean="0">
                <a:latin typeface="Comic Sans MS" pitchFamily="66" charset="0"/>
                <a:cs typeface="Arial" charset="0"/>
              </a:rPr>
              <a:t>Bitki hücrelerinde </a:t>
            </a:r>
            <a:r>
              <a:rPr lang="tr-TR" sz="1200" dirty="0" err="1" smtClean="0">
                <a:latin typeface="Comic Sans MS" pitchFamily="66" charset="0"/>
                <a:cs typeface="Arial" charset="0"/>
              </a:rPr>
              <a:t>sentrozom</a:t>
            </a:r>
            <a:r>
              <a:rPr lang="tr-TR" sz="1200" dirty="0" smtClean="0">
                <a:latin typeface="Comic Sans MS" pitchFamily="66" charset="0"/>
                <a:cs typeface="Arial" charset="0"/>
              </a:rPr>
              <a:t> bulunmad</a:t>
            </a:r>
            <a:r>
              <a:rPr lang="tr-TR" sz="1200" dirty="0" smtClean="0">
                <a:latin typeface="Comic Sans MS" pitchFamily="66" charset="0"/>
              </a:rPr>
              <a:t>ığı</a:t>
            </a:r>
            <a:r>
              <a:rPr lang="tr-TR" sz="1200" dirty="0" smtClean="0">
                <a:latin typeface="Comic Sans MS" pitchFamily="66" charset="0"/>
                <a:cs typeface="Arial" charset="0"/>
              </a:rPr>
              <a:t> için kromozomlar</a:t>
            </a:r>
            <a:r>
              <a:rPr lang="tr-TR" sz="1200" dirty="0" smtClean="0">
                <a:latin typeface="Comic Sans MS" pitchFamily="66" charset="0"/>
              </a:rPr>
              <a:t>ı</a:t>
            </a:r>
            <a:r>
              <a:rPr lang="tr-TR" sz="1200" dirty="0" smtClean="0">
                <a:latin typeface="Comic Sans MS" pitchFamily="66" charset="0"/>
                <a:cs typeface="Arial" charset="0"/>
              </a:rPr>
              <a:t>n ta</a:t>
            </a:r>
            <a:r>
              <a:rPr lang="tr-TR" sz="1200" dirty="0" smtClean="0">
                <a:latin typeface="Comic Sans MS" pitchFamily="66" charset="0"/>
              </a:rPr>
              <a:t>şı</a:t>
            </a:r>
            <a:r>
              <a:rPr lang="tr-TR" sz="1200" dirty="0" smtClean="0">
                <a:latin typeface="Comic Sans MS" pitchFamily="66" charset="0"/>
                <a:cs typeface="Arial" charset="0"/>
              </a:rPr>
              <a:t>nmas</a:t>
            </a:r>
            <a:r>
              <a:rPr lang="tr-TR" sz="1200" dirty="0" smtClean="0">
                <a:latin typeface="Comic Sans MS" pitchFamily="66" charset="0"/>
              </a:rPr>
              <a:t>ı</a:t>
            </a:r>
            <a:r>
              <a:rPr lang="tr-TR" sz="1200" dirty="0" smtClean="0">
                <a:latin typeface="Comic Sans MS" pitchFamily="66" charset="0"/>
                <a:cs typeface="Arial" charset="0"/>
              </a:rPr>
              <a:t> sitoplazma hareketleriyle ve sitoplazma kökenli i</a:t>
            </a:r>
            <a:r>
              <a:rPr lang="tr-TR" sz="1200" dirty="0" smtClean="0">
                <a:latin typeface="Comic Sans MS" pitchFamily="66" charset="0"/>
              </a:rPr>
              <a:t>ğ</a:t>
            </a:r>
            <a:r>
              <a:rPr lang="tr-TR" sz="1200" dirty="0" smtClean="0">
                <a:latin typeface="Comic Sans MS" pitchFamily="66" charset="0"/>
                <a:cs typeface="Arial" charset="0"/>
              </a:rPr>
              <a:t> ipliklerinin yard</a:t>
            </a:r>
            <a:r>
              <a:rPr lang="tr-TR" sz="1200" dirty="0" smtClean="0">
                <a:latin typeface="Comic Sans MS" pitchFamily="66" charset="0"/>
              </a:rPr>
              <a:t>ı</a:t>
            </a:r>
            <a:r>
              <a:rPr lang="tr-TR" sz="1200" dirty="0" smtClean="0">
                <a:latin typeface="Comic Sans MS" pitchFamily="66" charset="0"/>
                <a:cs typeface="Arial" charset="0"/>
              </a:rPr>
              <a:t>m</a:t>
            </a:r>
            <a:r>
              <a:rPr lang="tr-TR" sz="1200" dirty="0" smtClean="0">
                <a:latin typeface="Comic Sans MS" pitchFamily="66" charset="0"/>
              </a:rPr>
              <a:t>ı</a:t>
            </a:r>
            <a:r>
              <a:rPr lang="tr-TR" sz="1200" dirty="0" smtClean="0">
                <a:latin typeface="Comic Sans MS" pitchFamily="66" charset="0"/>
                <a:cs typeface="Arial" charset="0"/>
              </a:rPr>
              <a:t>yla olur. Bu evre de yakla</a:t>
            </a:r>
            <a:r>
              <a:rPr lang="tr-TR" sz="1200" dirty="0" smtClean="0">
                <a:latin typeface="Comic Sans MS" pitchFamily="66" charset="0"/>
              </a:rPr>
              <a:t>şı</a:t>
            </a:r>
            <a:r>
              <a:rPr lang="tr-TR" sz="1200" dirty="0" smtClean="0">
                <a:latin typeface="Comic Sans MS" pitchFamily="66" charset="0"/>
                <a:cs typeface="Arial" charset="0"/>
              </a:rPr>
              <a:t>k olarak 3-15 dakika sürer.</a:t>
            </a:r>
            <a:endParaRPr lang="tr-TR" sz="1200" dirty="0" smtClean="0">
              <a:latin typeface="Comic Sans MS" pitchFamily="66" charset="0"/>
              <a:cs typeface="Times New Roman" pitchFamily="18" charset="0"/>
            </a:endParaRPr>
          </a:p>
          <a:p>
            <a:endParaRPr lang="tr-TR" dirty="0" smtClean="0"/>
          </a:p>
          <a:p>
            <a:endParaRPr lang="tr-TR" dirty="0" smtClean="0"/>
          </a:p>
          <a:p>
            <a:r>
              <a:rPr lang="tr-TR" dirty="0" smtClean="0"/>
              <a:t>İĞ İPLİKLERİ KISALIR</a:t>
            </a:r>
          </a:p>
          <a:p>
            <a:r>
              <a:rPr lang="tr-TR" dirty="0" smtClean="0"/>
              <a:t>KARDEŞ KROMATİDLER BİRBİRİNDEN AYRILIR</a:t>
            </a:r>
          </a:p>
          <a:p>
            <a:r>
              <a:rPr lang="tr-TR" dirty="0" smtClean="0"/>
              <a:t>ZIT KUTUPLARA ÇEKİLİR</a:t>
            </a:r>
          </a:p>
          <a:p>
            <a:r>
              <a:rPr lang="tr-TR" dirty="0" smtClean="0"/>
              <a:t>BÖYLECE HER KUTUPTA AYNI SAYI VE YAPIDA KROMOZOM TOPLANIR</a:t>
            </a:r>
          </a:p>
          <a:p>
            <a:endParaRPr lang="tr-TR" dirty="0"/>
          </a:p>
        </p:txBody>
      </p:sp>
      <p:sp>
        <p:nvSpPr>
          <p:cNvPr id="4" name="3 Slayt Numarası Yer Tutucusu"/>
          <p:cNvSpPr>
            <a:spLocks noGrp="1"/>
          </p:cNvSpPr>
          <p:nvPr>
            <p:ph type="sldNum" sz="quarter" idx="10"/>
          </p:nvPr>
        </p:nvSpPr>
        <p:spPr/>
        <p:txBody>
          <a:bodyPr/>
          <a:lstStyle/>
          <a:p>
            <a:fld id="{0F0845AC-FFBD-449D-A9C5-D51C0476FA62}"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871538" y="192088"/>
            <a:ext cx="8162925" cy="1431925"/>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912813" y="1905000"/>
            <a:ext cx="3978275" cy="4191000"/>
          </a:xfrm>
        </p:spPr>
        <p:txBody>
          <a:bodyPr/>
          <a:lstStyle/>
          <a:p>
            <a:endParaRPr lang="tr-TR"/>
          </a:p>
        </p:txBody>
      </p:sp>
      <p:sp>
        <p:nvSpPr>
          <p:cNvPr id="4" name="3 Metin Yer Tutucusu"/>
          <p:cNvSpPr>
            <a:spLocks noGrp="1"/>
          </p:cNvSpPr>
          <p:nvPr>
            <p:ph type="body" sz="half" idx="2"/>
          </p:nvPr>
        </p:nvSpPr>
        <p:spPr>
          <a:xfrm>
            <a:off x="5043488" y="1905000"/>
            <a:ext cx="3979862"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152525" y="6286500"/>
            <a:ext cx="1905000" cy="457200"/>
          </a:xfrm>
        </p:spPr>
        <p:txBody>
          <a:bodyPr/>
          <a:lstStyle>
            <a:lvl1pPr>
              <a:defRPr/>
            </a:lvl1pPr>
          </a:lstStyle>
          <a:p>
            <a:endParaRPr lang="en-US"/>
          </a:p>
        </p:txBody>
      </p:sp>
      <p:sp>
        <p:nvSpPr>
          <p:cNvPr id="6" name="5 Altbilgi Yer Tutucusu"/>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6 Slayt Numarası Yer Tutucusu"/>
          <p:cNvSpPr>
            <a:spLocks noGrp="1"/>
          </p:cNvSpPr>
          <p:nvPr>
            <p:ph type="sldNum" sz="quarter" idx="12"/>
          </p:nvPr>
        </p:nvSpPr>
        <p:spPr>
          <a:xfrm>
            <a:off x="7019925" y="6286500"/>
            <a:ext cx="1905000" cy="457200"/>
          </a:xfrm>
        </p:spPr>
        <p:txBody>
          <a:bodyPr/>
          <a:lstStyle>
            <a:lvl1pPr>
              <a:defRPr/>
            </a:lvl1pPr>
          </a:lstStyle>
          <a:p>
            <a:fld id="{8CC438D9-D14D-4C91-9C29-9224E3A252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40B1500-ECC3-4519-BB16-381D57FC34F8}" type="datetimeFigureOut">
              <a:rPr lang="tr-TR" smtClean="0"/>
              <a:pPr/>
              <a:t>01.11.2012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E2A3F1-203C-4032-ADAA-A8EC2AFD7CF0}"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F40B1500-ECC3-4519-BB16-381D57FC34F8}" type="datetimeFigureOut">
              <a:rPr lang="tr-TR" smtClean="0"/>
              <a:pPr/>
              <a:t>01.11.2012</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2BE2A3F1-203C-4032-ADAA-A8EC2AFD7CF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40B1500-ECC3-4519-BB16-381D57FC34F8}" type="datetimeFigureOut">
              <a:rPr lang="tr-TR" smtClean="0"/>
              <a:pPr/>
              <a:t>01.11.2012</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BE2A3F1-203C-4032-ADAA-A8EC2AFD7CF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file:///D:\Belgeler\Okul%20Bilgileri\ORTA&#214;&#286;RET&#304;M\DERS%20D&#214;K&#220;MANLARI\B&#304;YOLOJ&#304;\communicating%20at%20an%20unknown%20rate.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gif"/><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60648"/>
            <a:ext cx="7772400" cy="1470025"/>
          </a:xfrm>
        </p:spPr>
        <p:txBody>
          <a:bodyPr/>
          <a:lstStyle/>
          <a:p>
            <a:r>
              <a:rPr lang="tr-TR" dirty="0" smtClean="0"/>
              <a:t>MİTOZ BÖLÜNME</a:t>
            </a:r>
            <a:endParaRPr lang="tr-TR" dirty="0"/>
          </a:p>
        </p:txBody>
      </p:sp>
      <p:sp>
        <p:nvSpPr>
          <p:cNvPr id="3" name="2 Alt Başlık"/>
          <p:cNvSpPr>
            <a:spLocks noGrp="1"/>
          </p:cNvSpPr>
          <p:nvPr>
            <p:ph type="subTitle" idx="1"/>
          </p:nvPr>
        </p:nvSpPr>
        <p:spPr>
          <a:xfrm>
            <a:off x="2743200" y="5105400"/>
            <a:ext cx="6400800" cy="1752600"/>
          </a:xfrm>
        </p:spPr>
        <p:txBody>
          <a:bodyPr>
            <a:normAutofit/>
          </a:bodyPr>
          <a:lstStyle/>
          <a:p>
            <a:pPr algn="l"/>
            <a:r>
              <a:rPr lang="tr-TR" sz="2800" b="1" dirty="0" smtClean="0"/>
              <a:t>        ARŞ. GÖR. MELİHA MERVE HIZ</a:t>
            </a:r>
            <a:endParaRPr lang="tr-TR" sz="2800" b="1" dirty="0"/>
          </a:p>
        </p:txBody>
      </p:sp>
      <p:pic>
        <p:nvPicPr>
          <p:cNvPr id="1028" name="Picture 4" descr="http://med.mui.ac.ir/slide/genetic/mitosis4.gif"/>
          <p:cNvPicPr>
            <a:picLocks noChangeAspect="1" noChangeArrowheads="1" noCrop="1"/>
          </p:cNvPicPr>
          <p:nvPr/>
        </p:nvPicPr>
        <p:blipFill>
          <a:blip r:embed="rId3" cstate="print"/>
          <a:srcRect/>
          <a:stretch>
            <a:fillRect/>
          </a:stretch>
        </p:blipFill>
        <p:spPr bwMode="auto">
          <a:xfrm>
            <a:off x="2987824" y="1628800"/>
            <a:ext cx="3456384" cy="355804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TELOFAZ</a:t>
            </a:r>
            <a:endParaRPr lang="tr-TR" dirty="0"/>
          </a:p>
        </p:txBody>
      </p:sp>
      <p:sp>
        <p:nvSpPr>
          <p:cNvPr id="4" name="3 Metin Yer Tutucusu"/>
          <p:cNvSpPr>
            <a:spLocks noGrp="1"/>
          </p:cNvSpPr>
          <p:nvPr>
            <p:ph type="body" sz="half" idx="2"/>
          </p:nvPr>
        </p:nvSpPr>
        <p:spPr>
          <a:xfrm>
            <a:off x="4067944" y="1700808"/>
            <a:ext cx="5328592" cy="4395192"/>
          </a:xfrm>
        </p:spPr>
        <p:txBody>
          <a:bodyPr>
            <a:noAutofit/>
          </a:bodyPr>
          <a:lstStyle/>
          <a:p>
            <a:r>
              <a:rPr lang="tr-TR" sz="3000" dirty="0" smtClean="0"/>
              <a:t>Kromozomlar daha az boyanmaya tutar. </a:t>
            </a:r>
          </a:p>
          <a:p>
            <a:r>
              <a:rPr lang="tr-TR" sz="3000" dirty="0" smtClean="0"/>
              <a:t>Çekirdek zarı yavaş yavaş oluşur. </a:t>
            </a:r>
          </a:p>
          <a:p>
            <a:r>
              <a:rPr lang="tr-TR" sz="3000" dirty="0" smtClean="0"/>
              <a:t>Kromozomlar uzayıp incelmeye başlar.</a:t>
            </a:r>
          </a:p>
          <a:p>
            <a:r>
              <a:rPr lang="tr-TR" sz="3000" dirty="0" smtClean="0"/>
              <a:t>Bölünme açısından çekirdek dinlenmeye geçerken, </a:t>
            </a:r>
            <a:br>
              <a:rPr lang="tr-TR" sz="3000" dirty="0" smtClean="0"/>
            </a:br>
            <a:r>
              <a:rPr lang="tr-TR" sz="3000" dirty="0" smtClean="0"/>
              <a:t>hücre metabolizması aktif hale geçer. </a:t>
            </a:r>
          </a:p>
        </p:txBody>
      </p:sp>
      <p:pic>
        <p:nvPicPr>
          <p:cNvPr id="55298" name="Picture 2" descr="http://med.mui.ac.ir/slide/genetic/telophase.jpg"/>
          <p:cNvPicPr>
            <a:picLocks noChangeAspect="1" noChangeArrowheads="1"/>
          </p:cNvPicPr>
          <p:nvPr/>
        </p:nvPicPr>
        <p:blipFill>
          <a:blip r:embed="rId3" cstate="print"/>
          <a:srcRect/>
          <a:stretch>
            <a:fillRect/>
          </a:stretch>
        </p:blipFill>
        <p:spPr bwMode="auto">
          <a:xfrm>
            <a:off x="251520" y="1844824"/>
            <a:ext cx="3960440" cy="4733211"/>
          </a:xfrm>
          <a:prstGeom prst="rect">
            <a:avLst/>
          </a:prstGeom>
          <a:noFill/>
        </p:spPr>
      </p:pic>
      <p:pic>
        <p:nvPicPr>
          <p:cNvPr id="55302" name="Picture 6" descr="Telophase"/>
          <p:cNvPicPr>
            <a:picLocks noChangeAspect="1" noChangeArrowheads="1"/>
          </p:cNvPicPr>
          <p:nvPr/>
        </p:nvPicPr>
        <p:blipFill>
          <a:blip r:embed="rId4" cstate="print"/>
          <a:srcRect/>
          <a:stretch>
            <a:fillRect/>
          </a:stretch>
        </p:blipFill>
        <p:spPr bwMode="auto">
          <a:xfrm>
            <a:off x="0" y="0"/>
            <a:ext cx="1489740" cy="1340768"/>
          </a:xfrm>
          <a:prstGeom prst="rect">
            <a:avLst/>
          </a:prstGeom>
          <a:noFill/>
        </p:spPr>
      </p:pic>
      <p:pic>
        <p:nvPicPr>
          <p:cNvPr id="8" name="Picture 6" descr="Telophase"/>
          <p:cNvPicPr>
            <a:picLocks noChangeAspect="1" noChangeArrowheads="1"/>
          </p:cNvPicPr>
          <p:nvPr/>
        </p:nvPicPr>
        <p:blipFill>
          <a:blip r:embed="rId4" cstate="print"/>
          <a:srcRect/>
          <a:stretch>
            <a:fillRect/>
          </a:stretch>
        </p:blipFill>
        <p:spPr bwMode="auto">
          <a:xfrm>
            <a:off x="7524328" y="0"/>
            <a:ext cx="1489740" cy="13407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SİTOKİNEZ</a:t>
            </a:r>
            <a:endParaRPr lang="tr-TR" dirty="0"/>
          </a:p>
        </p:txBody>
      </p:sp>
      <p:sp>
        <p:nvSpPr>
          <p:cNvPr id="4" name="3 Metin Yer Tutucusu"/>
          <p:cNvSpPr>
            <a:spLocks noGrp="1"/>
          </p:cNvSpPr>
          <p:nvPr>
            <p:ph type="body" sz="half" idx="2"/>
          </p:nvPr>
        </p:nvSpPr>
        <p:spPr>
          <a:xfrm>
            <a:off x="0" y="1412776"/>
            <a:ext cx="9023350" cy="4191000"/>
          </a:xfrm>
        </p:spPr>
        <p:txBody>
          <a:bodyPr>
            <a:normAutofit/>
          </a:bodyPr>
          <a:lstStyle/>
          <a:p>
            <a:r>
              <a:rPr lang="tr-TR" sz="3000" dirty="0" smtClean="0"/>
              <a:t>Sitoplazmanın boğumlanarak ayrılması süreci</a:t>
            </a:r>
          </a:p>
          <a:p>
            <a:r>
              <a:rPr lang="tr-TR" sz="3000" dirty="0" smtClean="0"/>
              <a:t> Bitkilerde orta lamel</a:t>
            </a:r>
          </a:p>
          <a:p>
            <a:r>
              <a:rPr lang="tr-TR" sz="3000" dirty="0" smtClean="0"/>
              <a:t>Hayvanlarda ise boğumlanarak gerçekleşir.</a:t>
            </a:r>
          </a:p>
          <a:p>
            <a:endParaRPr lang="tr-TR" dirty="0"/>
          </a:p>
        </p:txBody>
      </p:sp>
      <p:pic>
        <p:nvPicPr>
          <p:cNvPr id="88066" name="Picture 2" descr="Cytokinesis"/>
          <p:cNvPicPr>
            <a:picLocks noChangeAspect="1" noChangeArrowheads="1"/>
          </p:cNvPicPr>
          <p:nvPr/>
        </p:nvPicPr>
        <p:blipFill>
          <a:blip r:embed="rId3" cstate="print"/>
          <a:srcRect/>
          <a:stretch>
            <a:fillRect/>
          </a:stretch>
        </p:blipFill>
        <p:spPr bwMode="auto">
          <a:xfrm>
            <a:off x="0" y="0"/>
            <a:ext cx="1475656" cy="1328092"/>
          </a:xfrm>
          <a:prstGeom prst="rect">
            <a:avLst/>
          </a:prstGeom>
          <a:noFill/>
        </p:spPr>
      </p:pic>
      <p:pic>
        <p:nvPicPr>
          <p:cNvPr id="6" name="Picture 2" descr="Cytokinesis"/>
          <p:cNvPicPr>
            <a:picLocks noChangeAspect="1" noChangeArrowheads="1"/>
          </p:cNvPicPr>
          <p:nvPr/>
        </p:nvPicPr>
        <p:blipFill>
          <a:blip r:embed="rId3" cstate="print"/>
          <a:srcRect/>
          <a:stretch>
            <a:fillRect/>
          </a:stretch>
        </p:blipFill>
        <p:spPr bwMode="auto">
          <a:xfrm>
            <a:off x="7668344" y="0"/>
            <a:ext cx="1475656" cy="1328092"/>
          </a:xfrm>
          <a:prstGeom prst="rect">
            <a:avLst/>
          </a:prstGeom>
          <a:noFill/>
        </p:spPr>
      </p:pic>
      <p:pic>
        <p:nvPicPr>
          <p:cNvPr id="88068" name="Picture 4" descr="http://micro.magnet.fsu.edu/cells/fluorescencemitosis/images/cytokinesis3large.jpg"/>
          <p:cNvPicPr>
            <a:picLocks noChangeAspect="1" noChangeArrowheads="1"/>
          </p:cNvPicPr>
          <p:nvPr/>
        </p:nvPicPr>
        <p:blipFill>
          <a:blip r:embed="rId4" cstate="print"/>
          <a:srcRect/>
          <a:stretch>
            <a:fillRect/>
          </a:stretch>
        </p:blipFill>
        <p:spPr bwMode="auto">
          <a:xfrm>
            <a:off x="1907704" y="2924944"/>
            <a:ext cx="4838700" cy="3505200"/>
          </a:xfrm>
          <a:prstGeom prst="rect">
            <a:avLst/>
          </a:prstGeom>
          <a:noFill/>
        </p:spPr>
      </p:pic>
      <p:sp>
        <p:nvSpPr>
          <p:cNvPr id="8" name="7 Metin kutusu"/>
          <p:cNvSpPr txBox="1"/>
          <p:nvPr/>
        </p:nvSpPr>
        <p:spPr>
          <a:xfrm>
            <a:off x="2051720" y="6488668"/>
            <a:ext cx="4735912" cy="369332"/>
          </a:xfrm>
          <a:prstGeom prst="rect">
            <a:avLst/>
          </a:prstGeom>
          <a:noFill/>
        </p:spPr>
        <p:txBody>
          <a:bodyPr wrap="none" rtlCol="0">
            <a:spAutoFit/>
          </a:bodyPr>
          <a:lstStyle/>
          <a:p>
            <a:r>
              <a:rPr lang="tr-TR" b="1" dirty="0" err="1" smtClean="0"/>
              <a:t>Floresan</a:t>
            </a:r>
            <a:r>
              <a:rPr lang="tr-TR" b="1" dirty="0" smtClean="0"/>
              <a:t> mikroskop ile </a:t>
            </a:r>
            <a:r>
              <a:rPr lang="tr-TR" b="1" dirty="0" err="1" smtClean="0"/>
              <a:t>sitokinezin</a:t>
            </a:r>
            <a:r>
              <a:rPr lang="tr-TR" b="1" dirty="0" smtClean="0"/>
              <a:t> gözlenmesi</a:t>
            </a:r>
            <a:endParaRPr lang="tr-T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lstStyle/>
          <a:p>
            <a:endParaRPr lang="tr-TR"/>
          </a:p>
        </p:txBody>
      </p:sp>
      <p:graphicFrame>
        <p:nvGraphicFramePr>
          <p:cNvPr id="5" name="4 Nesne">
            <a:hlinkClick r:id="" action="ppaction://ole?verb=0"/>
          </p:cNvPr>
          <p:cNvGraphicFramePr>
            <a:graphicFrameLocks noChangeAspect="1"/>
          </p:cNvGraphicFramePr>
          <p:nvPr/>
        </p:nvGraphicFramePr>
        <p:xfrm>
          <a:off x="0" y="0"/>
          <a:ext cx="9142678" cy="6856214"/>
        </p:xfrm>
        <a:graphic>
          <a:graphicData uri="http://schemas.openxmlformats.org/presentationml/2006/ole">
            <p:oleObj spid="_x0000_s33794" name="Presentation" r:id="rId4" imgW="4570489" imgH="3427399" progId="PowerPoint.Show.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D:\media\02\02_27657.gif"/>
          <p:cNvPicPr>
            <a:picLocks noChangeAspect="1" noChangeArrowheads="1"/>
          </p:cNvPicPr>
          <p:nvPr/>
        </p:nvPicPr>
        <p:blipFill>
          <a:blip r:embed="rId3" cstate="print"/>
          <a:srcRect t="30071" b="19495"/>
          <a:stretch>
            <a:fillRect/>
          </a:stretch>
        </p:blipFill>
        <p:spPr bwMode="auto">
          <a:xfrm>
            <a:off x="0" y="1412776"/>
            <a:ext cx="9144000" cy="3456384"/>
          </a:xfrm>
          <a:prstGeom prst="rect">
            <a:avLst/>
          </a:prstGeom>
          <a:noFill/>
        </p:spPr>
      </p:pic>
      <p:sp>
        <p:nvSpPr>
          <p:cNvPr id="6" name="5 Başlık"/>
          <p:cNvSpPr>
            <a:spLocks noGrp="1"/>
          </p:cNvSpPr>
          <p:nvPr>
            <p:ph type="title"/>
          </p:nvPr>
        </p:nvSpPr>
        <p:spPr/>
        <p:txBody>
          <a:bodyPr/>
          <a:lstStyle/>
          <a:p>
            <a:r>
              <a:rPr lang="tr-TR" b="1" dirty="0" smtClean="0">
                <a:latin typeface="Times New Roman" pitchFamily="18" charset="0"/>
                <a:cs typeface="Times New Roman" pitchFamily="18" charset="0"/>
              </a:rPr>
              <a:t>BİTKİ HÜCRESİNDE MİTOZ</a:t>
            </a:r>
            <a:endParaRPr lang="tr-TR" b="1" dirty="0">
              <a:latin typeface="Times New Roman" pitchFamily="18" charset="0"/>
              <a:cs typeface="Times New Roman" pitchFamily="18" charset="0"/>
            </a:endParaRPr>
          </a:p>
        </p:txBody>
      </p:sp>
      <p:sp>
        <p:nvSpPr>
          <p:cNvPr id="7" name="6 Küçük Resim Yer Tutucusu"/>
          <p:cNvSpPr>
            <a:spLocks noGrp="1"/>
          </p:cNvSpPr>
          <p:nvPr>
            <p:ph type="clipArt" sz="half" idx="1"/>
          </p:nvPr>
        </p:nvSpPr>
        <p:spPr>
          <a:xfrm>
            <a:off x="467545" y="4941168"/>
            <a:ext cx="8280920" cy="1154832"/>
          </a:xfrm>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b="1" dirty="0" smtClean="0">
                <a:latin typeface="Times New Roman" pitchFamily="18" charset="0"/>
                <a:cs typeface="Times New Roman" pitchFamily="18" charset="0"/>
              </a:rPr>
              <a:t>BİTKİ HÜCRESİNDE MİTOZ</a:t>
            </a:r>
            <a:endParaRPr lang="tr-TR" b="1" dirty="0">
              <a:latin typeface="Times New Roman" pitchFamily="18" charset="0"/>
              <a:cs typeface="Times New Roman" pitchFamily="18" charset="0"/>
            </a:endParaRPr>
          </a:p>
        </p:txBody>
      </p:sp>
      <p:sp>
        <p:nvSpPr>
          <p:cNvPr id="7" name="6 Küçük Resim Yer Tutucusu"/>
          <p:cNvSpPr>
            <a:spLocks noGrp="1"/>
          </p:cNvSpPr>
          <p:nvPr>
            <p:ph type="clipArt" sz="half" idx="1"/>
          </p:nvPr>
        </p:nvSpPr>
        <p:spPr>
          <a:xfrm>
            <a:off x="467545" y="4941168"/>
            <a:ext cx="8280920" cy="1154832"/>
          </a:xfrm>
        </p:spPr>
      </p:sp>
      <p:pic>
        <p:nvPicPr>
          <p:cNvPr id="5" name="Picture 2" descr="D:\media\02\02_27658.gif"/>
          <p:cNvPicPr>
            <a:picLocks noChangeAspect="1" noChangeArrowheads="1"/>
          </p:cNvPicPr>
          <p:nvPr/>
        </p:nvPicPr>
        <p:blipFill>
          <a:blip r:embed="rId3" cstate="print"/>
          <a:srcRect t="27970" b="18444"/>
          <a:stretch>
            <a:fillRect/>
          </a:stretch>
        </p:blipFill>
        <p:spPr bwMode="auto">
          <a:xfrm>
            <a:off x="0" y="1268760"/>
            <a:ext cx="9144000" cy="36724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üzenlenen Klasör\Sunum Hazırlama\SunumHzırlama\PictureFoRPowerPoints\KArikaturler\17232_275076255201_260148290201_4982896_7118332_n.jpg"/>
          <p:cNvPicPr>
            <a:picLocks noChangeAspect="1" noChangeArrowheads="1"/>
          </p:cNvPicPr>
          <p:nvPr/>
        </p:nvPicPr>
        <p:blipFill>
          <a:blip r:embed="rId3" cstate="print"/>
          <a:srcRect/>
          <a:stretch>
            <a:fillRect/>
          </a:stretch>
        </p:blipFill>
        <p:spPr bwMode="auto">
          <a:xfrm>
            <a:off x="1259632" y="548679"/>
            <a:ext cx="6552728" cy="575207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QUİZ</a:t>
            </a:r>
            <a:endParaRPr lang="tr-TR" dirty="0"/>
          </a:p>
        </p:txBody>
      </p:sp>
      <p:pic>
        <p:nvPicPr>
          <p:cNvPr id="23554" name="Picture 2" descr="http://med.mui.ac.ir/slide/genetic/mitosis7.gif"/>
          <p:cNvPicPr>
            <a:picLocks noChangeAspect="1" noChangeArrowheads="1"/>
          </p:cNvPicPr>
          <p:nvPr/>
        </p:nvPicPr>
        <p:blipFill>
          <a:blip r:embed="rId3" cstate="print"/>
          <a:srcRect b="5501"/>
          <a:stretch>
            <a:fillRect/>
          </a:stretch>
        </p:blipFill>
        <p:spPr bwMode="auto">
          <a:xfrm>
            <a:off x="1691680" y="1484784"/>
            <a:ext cx="6029325" cy="46805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pPr algn="ctr"/>
            <a:r>
              <a:rPr lang="tr-TR" dirty="0" smtClean="0"/>
              <a:t>Hangi mitoz aşaması?</a:t>
            </a:r>
            <a:endParaRPr lang="en-US" dirty="0"/>
          </a:p>
        </p:txBody>
      </p:sp>
      <p:pic>
        <p:nvPicPr>
          <p:cNvPr id="95236" name="Picture 4" descr="C:\My Documents\My Pictures\littleearlyprophase.jpg"/>
          <p:cNvPicPr>
            <a:picLocks noGrp="1" noChangeAspect="1" noChangeArrowheads="1"/>
          </p:cNvPicPr>
          <p:nvPr>
            <p:ph type="clipArt" sz="half" idx="1"/>
          </p:nvPr>
        </p:nvPicPr>
        <p:blipFill>
          <a:blip r:embed="rId3" cstate="print"/>
          <a:stretch>
            <a:fillRect/>
          </a:stretch>
        </p:blipFill>
        <p:spPr>
          <a:xfrm>
            <a:off x="1263650" y="2857500"/>
            <a:ext cx="3276600" cy="2286000"/>
          </a:xfrm>
          <a:noFill/>
          <a:ln/>
        </p:spPr>
      </p:pic>
      <p:sp>
        <p:nvSpPr>
          <p:cNvPr id="95235" name="Rectangle 3"/>
          <p:cNvSpPr>
            <a:spLocks noGrp="1" noChangeArrowheads="1"/>
          </p:cNvSpPr>
          <p:nvPr>
            <p:ph type="body" sz="half" idx="2"/>
          </p:nvPr>
        </p:nvSpPr>
        <p:spPr>
          <a:xfrm>
            <a:off x="5048250" y="1905000"/>
            <a:ext cx="3975100" cy="4191000"/>
          </a:xfrm>
        </p:spPr>
        <p:txBody>
          <a:bodyPr/>
          <a:lstStyle/>
          <a:p>
            <a:endParaRPr lang="tr-TR"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tr-TR" dirty="0" smtClean="0"/>
              <a:t>Hangi mitoz aşaması?</a:t>
            </a:r>
            <a:endParaRPr lang="en-US" dirty="0"/>
          </a:p>
        </p:txBody>
      </p:sp>
      <p:pic>
        <p:nvPicPr>
          <p:cNvPr id="96260" name="Picture 4" descr="C:\My Documents\My Pictures\littletelophase.jpg"/>
          <p:cNvPicPr>
            <a:picLocks noGrp="1" noChangeAspect="1" noChangeArrowheads="1"/>
          </p:cNvPicPr>
          <p:nvPr>
            <p:ph type="clipArt" sz="half" idx="1"/>
          </p:nvPr>
        </p:nvPicPr>
        <p:blipFill>
          <a:blip r:embed="rId3" cstate="print"/>
          <a:stretch>
            <a:fillRect/>
          </a:stretch>
        </p:blipFill>
        <p:spPr>
          <a:xfrm>
            <a:off x="1263650" y="2857500"/>
            <a:ext cx="3276600" cy="2286000"/>
          </a:xfrm>
          <a:noFill/>
          <a:ln/>
        </p:spPr>
      </p:pic>
      <p:sp>
        <p:nvSpPr>
          <p:cNvPr id="96259" name="Rectangle 3"/>
          <p:cNvSpPr>
            <a:spLocks noGrp="1" noChangeArrowheads="1"/>
          </p:cNvSpPr>
          <p:nvPr>
            <p:ph type="body" sz="half" idx="2"/>
          </p:nvPr>
        </p:nvSpPr>
        <p:spPr>
          <a:xfrm>
            <a:off x="5048250" y="1905000"/>
            <a:ext cx="3975100" cy="4191000"/>
          </a:xfrm>
        </p:spPr>
        <p:txBody>
          <a:bodyPr/>
          <a:lstStyle/>
          <a:p>
            <a:endParaRPr lang="tr-TR"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r>
              <a:rPr lang="tr-TR" dirty="0" smtClean="0"/>
              <a:t>Hangi mitoz aşaması?</a:t>
            </a:r>
            <a:endParaRPr lang="en-US" dirty="0"/>
          </a:p>
        </p:txBody>
      </p:sp>
      <p:pic>
        <p:nvPicPr>
          <p:cNvPr id="97284" name="Picture 4" descr="C:\My Documents\My Pictures\littlemetaphase.jpg"/>
          <p:cNvPicPr>
            <a:picLocks noGrp="1" noChangeAspect="1" noChangeArrowheads="1"/>
          </p:cNvPicPr>
          <p:nvPr>
            <p:ph type="clipArt" sz="half" idx="1"/>
          </p:nvPr>
        </p:nvPicPr>
        <p:blipFill>
          <a:blip r:embed="rId3" cstate="print"/>
          <a:stretch>
            <a:fillRect/>
          </a:stretch>
        </p:blipFill>
        <p:spPr>
          <a:xfrm>
            <a:off x="1263650" y="2857500"/>
            <a:ext cx="3276600" cy="2286000"/>
          </a:xfrm>
          <a:noFill/>
          <a:ln/>
        </p:spPr>
      </p:pic>
      <p:sp>
        <p:nvSpPr>
          <p:cNvPr id="97283" name="Rectangle 3"/>
          <p:cNvSpPr>
            <a:spLocks noGrp="1" noChangeArrowheads="1"/>
          </p:cNvSpPr>
          <p:nvPr>
            <p:ph type="body" sz="half" idx="2"/>
          </p:nvPr>
        </p:nvSpPr>
        <p:spPr>
          <a:xfrm>
            <a:off x="5048250" y="1905000"/>
            <a:ext cx="3975100" cy="4191000"/>
          </a:xfrm>
        </p:spPr>
        <p:txBody>
          <a:bodyPr/>
          <a:lstStyle/>
          <a:p>
            <a:endParaRPr lang="tr-TR"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solidFill>
                  <a:srgbClr val="FF33CC"/>
                </a:solidFill>
                <a:latin typeface="Comic Sans MS" pitchFamily="66" charset="0"/>
              </a:rPr>
              <a:t>Prokaryotlar</a:t>
            </a:r>
            <a:r>
              <a:rPr lang="tr-TR" dirty="0" smtClean="0">
                <a:solidFill>
                  <a:srgbClr val="FF33CC"/>
                </a:solidFill>
                <a:latin typeface="Comic Sans MS" pitchFamily="66" charset="0"/>
              </a:rPr>
              <a:t> ve </a:t>
            </a:r>
            <a:r>
              <a:rPr lang="tr-TR" dirty="0" err="1" smtClean="0">
                <a:solidFill>
                  <a:srgbClr val="FF33CC"/>
                </a:solidFill>
                <a:latin typeface="Comic Sans MS" pitchFamily="66" charset="0"/>
              </a:rPr>
              <a:t>ökaryotlar</a:t>
            </a:r>
            <a:r>
              <a:rPr lang="tr-TR" dirty="0" smtClean="0">
                <a:solidFill>
                  <a:srgbClr val="FF33CC"/>
                </a:solidFill>
                <a:latin typeface="Comic Sans MS" pitchFamily="66" charset="0"/>
              </a:rPr>
              <a:t> arasındaki hücre düzeyindeki farklılıklara rağmen hücre bölünme süreçlerinde birçok ortak özellik bulunmaktadır.</a:t>
            </a:r>
          </a:p>
          <a:p>
            <a:pPr lvl="1"/>
            <a:r>
              <a:rPr lang="tr-TR" dirty="0" smtClean="0">
                <a:solidFill>
                  <a:schemeClr val="hlink"/>
                </a:solidFill>
                <a:latin typeface="Comic Sans MS" pitchFamily="66" charset="0"/>
              </a:rPr>
              <a:t>Hücrenin büyümesi</a:t>
            </a:r>
          </a:p>
          <a:p>
            <a:pPr lvl="1"/>
            <a:r>
              <a:rPr lang="tr-TR" dirty="0" smtClean="0">
                <a:solidFill>
                  <a:schemeClr val="hlink"/>
                </a:solidFill>
                <a:latin typeface="Comic Sans MS" pitchFamily="66" charset="0"/>
              </a:rPr>
              <a:t>DNA’nın </a:t>
            </a:r>
            <a:r>
              <a:rPr lang="tr-TR" dirty="0" err="1" smtClean="0">
                <a:solidFill>
                  <a:schemeClr val="hlink"/>
                </a:solidFill>
                <a:latin typeface="Comic Sans MS" pitchFamily="66" charset="0"/>
              </a:rPr>
              <a:t>replikasyonu</a:t>
            </a:r>
            <a:endParaRPr lang="tr-TR" dirty="0" smtClean="0">
              <a:solidFill>
                <a:schemeClr val="hlink"/>
              </a:solidFill>
              <a:latin typeface="Comic Sans MS" pitchFamily="66" charset="0"/>
            </a:endParaRPr>
          </a:p>
          <a:p>
            <a:pPr lvl="1"/>
            <a:r>
              <a:rPr lang="tr-TR" dirty="0" err="1" smtClean="0">
                <a:solidFill>
                  <a:schemeClr val="hlink"/>
                </a:solidFill>
                <a:latin typeface="Comic Sans MS" pitchFamily="66" charset="0"/>
              </a:rPr>
              <a:t>Orjinal</a:t>
            </a:r>
            <a:r>
              <a:rPr lang="tr-TR" dirty="0" smtClean="0">
                <a:solidFill>
                  <a:schemeClr val="hlink"/>
                </a:solidFill>
                <a:latin typeface="Comic Sans MS" pitchFamily="66" charset="0"/>
              </a:rPr>
              <a:t> ve kopyasının ayrılması </a:t>
            </a:r>
          </a:p>
          <a:p>
            <a:pPr lvl="1"/>
            <a:r>
              <a:rPr lang="tr-TR" dirty="0" smtClean="0">
                <a:solidFill>
                  <a:schemeClr val="hlink"/>
                </a:solidFill>
                <a:latin typeface="Comic Sans MS" pitchFamily="66" charset="0"/>
              </a:rPr>
              <a:t>Sitoplazmanın bölünmesi </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tr-TR" dirty="0" smtClean="0"/>
              <a:t>Hangi mitoz aşaması?</a:t>
            </a:r>
            <a:endParaRPr lang="en-US" dirty="0"/>
          </a:p>
        </p:txBody>
      </p:sp>
      <p:pic>
        <p:nvPicPr>
          <p:cNvPr id="98308" name="Picture 4" descr="C:\My Documents\My Pictures\littlelateprophase.jpg"/>
          <p:cNvPicPr>
            <a:picLocks noGrp="1" noChangeAspect="1" noChangeArrowheads="1"/>
          </p:cNvPicPr>
          <p:nvPr>
            <p:ph type="clipArt" sz="half" idx="1"/>
          </p:nvPr>
        </p:nvPicPr>
        <p:blipFill>
          <a:blip r:embed="rId3" cstate="print"/>
          <a:stretch>
            <a:fillRect/>
          </a:stretch>
        </p:blipFill>
        <p:spPr>
          <a:xfrm>
            <a:off x="1263650" y="2857500"/>
            <a:ext cx="3276600" cy="2286000"/>
          </a:xfrm>
          <a:noFill/>
          <a:ln/>
        </p:spPr>
      </p:pic>
      <p:sp>
        <p:nvSpPr>
          <p:cNvPr id="98307" name="Rectangle 3"/>
          <p:cNvSpPr>
            <a:spLocks noGrp="1" noChangeArrowheads="1"/>
          </p:cNvSpPr>
          <p:nvPr>
            <p:ph type="body" sz="half" idx="2"/>
          </p:nvPr>
        </p:nvSpPr>
        <p:spPr>
          <a:xfrm>
            <a:off x="5048250" y="1905000"/>
            <a:ext cx="3975100" cy="4191000"/>
          </a:xfrm>
        </p:spPr>
        <p:txBody>
          <a:bodyPr/>
          <a:lstStyle/>
          <a:p>
            <a:endParaRPr lang="tr-TR"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tr-TR" dirty="0" smtClean="0"/>
              <a:t>Hangi mitoz aşaması?</a:t>
            </a:r>
            <a:endParaRPr lang="en-US" dirty="0"/>
          </a:p>
        </p:txBody>
      </p:sp>
      <p:pic>
        <p:nvPicPr>
          <p:cNvPr id="99332" name="Picture 4" descr="C:\My Documents\My Pictures\littleearlyanaphase.jpg"/>
          <p:cNvPicPr>
            <a:picLocks noGrp="1" noChangeAspect="1" noChangeArrowheads="1"/>
          </p:cNvPicPr>
          <p:nvPr>
            <p:ph type="clipArt" sz="half" idx="1"/>
          </p:nvPr>
        </p:nvPicPr>
        <p:blipFill>
          <a:blip r:embed="rId3" cstate="print"/>
          <a:srcRect/>
          <a:stretch>
            <a:fillRect/>
          </a:stretch>
        </p:blipFill>
        <p:spPr>
          <a:xfrm>
            <a:off x="1371600" y="1676400"/>
            <a:ext cx="6553200" cy="4570413"/>
          </a:xfrm>
          <a:noFill/>
          <a:ln/>
        </p:spPr>
      </p:pic>
      <p:sp>
        <p:nvSpPr>
          <p:cNvPr id="99331" name="Rectangle 3"/>
          <p:cNvSpPr>
            <a:spLocks noGrp="1" noChangeArrowheads="1"/>
          </p:cNvSpPr>
          <p:nvPr>
            <p:ph type="body" sz="half" idx="2"/>
          </p:nvPr>
        </p:nvSpPr>
        <p:spPr>
          <a:xfrm>
            <a:off x="5048250" y="1905000"/>
            <a:ext cx="3975100" cy="4191000"/>
          </a:xfrm>
        </p:spPr>
        <p:txBody>
          <a:bodyPr/>
          <a:lstStyle/>
          <a:p>
            <a:endParaRPr lang="tr-TR"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458064"/>
            <a:ext cx="9324528" cy="5355312"/>
          </a:xfrm>
          <a:prstGeom prst="rect">
            <a:avLst/>
          </a:prstGeom>
        </p:spPr>
        <p:txBody>
          <a:bodyPr wrap="square">
            <a:spAutoFit/>
          </a:bodyPr>
          <a:lstStyle/>
          <a:p>
            <a:r>
              <a:rPr lang="tr-TR" b="1" dirty="0" smtClean="0">
                <a:solidFill>
                  <a:schemeClr val="accent1">
                    <a:lumMod val="50000"/>
                  </a:schemeClr>
                </a:solidFill>
              </a:rPr>
              <a:t>Soğan Kökü Hücrelerinde Ezme Tekniği ile Mitoz Bölünmenin İncelenmesi</a:t>
            </a:r>
          </a:p>
          <a:p>
            <a:r>
              <a:rPr lang="tr-TR" b="1" dirty="0" smtClean="0">
                <a:solidFill>
                  <a:schemeClr val="accent1">
                    <a:lumMod val="50000"/>
                  </a:schemeClr>
                </a:solidFill>
              </a:rPr>
              <a:t>* Bir hafta öncesinden çimlenmeye bırakılan soğan kök uçları, büyüme noktasının hemen üstünden</a:t>
            </a:r>
          </a:p>
          <a:p>
            <a:r>
              <a:rPr lang="tr-TR" b="1" dirty="0" smtClean="0">
                <a:solidFill>
                  <a:schemeClr val="accent1">
                    <a:lumMod val="50000"/>
                  </a:schemeClr>
                </a:solidFill>
              </a:rPr>
              <a:t>kesilir.</a:t>
            </a:r>
          </a:p>
          <a:p>
            <a:r>
              <a:rPr lang="tr-TR" b="1" dirty="0" smtClean="0">
                <a:solidFill>
                  <a:schemeClr val="accent1">
                    <a:lumMod val="50000"/>
                  </a:schemeClr>
                </a:solidFill>
              </a:rPr>
              <a:t>* </a:t>
            </a:r>
            <a:r>
              <a:rPr lang="tr-TR" b="1" dirty="0" err="1" smtClean="0">
                <a:solidFill>
                  <a:schemeClr val="accent1">
                    <a:lumMod val="50000"/>
                  </a:schemeClr>
                </a:solidFill>
              </a:rPr>
              <a:t>Carnoy</a:t>
            </a:r>
            <a:r>
              <a:rPr lang="tr-TR" b="1" dirty="0" smtClean="0">
                <a:solidFill>
                  <a:schemeClr val="accent1">
                    <a:lumMod val="50000"/>
                  </a:schemeClr>
                </a:solidFill>
              </a:rPr>
              <a:t> eriyiği içinde 3-4 dakika kaynatılır.</a:t>
            </a:r>
          </a:p>
          <a:p>
            <a:r>
              <a:rPr lang="tr-TR" b="1" dirty="0" smtClean="0">
                <a:solidFill>
                  <a:schemeClr val="accent1">
                    <a:lumMod val="50000"/>
                  </a:schemeClr>
                </a:solidFill>
              </a:rPr>
              <a:t>* </a:t>
            </a:r>
            <a:r>
              <a:rPr lang="tr-TR" b="1" dirty="0" err="1" smtClean="0">
                <a:solidFill>
                  <a:schemeClr val="accent1">
                    <a:lumMod val="50000"/>
                  </a:schemeClr>
                </a:solidFill>
              </a:rPr>
              <a:t>Carnoy</a:t>
            </a:r>
            <a:r>
              <a:rPr lang="tr-TR" b="1" dirty="0" smtClean="0">
                <a:solidFill>
                  <a:schemeClr val="accent1">
                    <a:lumMod val="50000"/>
                  </a:schemeClr>
                </a:solidFill>
              </a:rPr>
              <a:t> eriyiğinden alınan kök uçları, </a:t>
            </a:r>
            <a:r>
              <a:rPr lang="tr-TR" b="1" dirty="0" err="1" smtClean="0">
                <a:solidFill>
                  <a:schemeClr val="accent1">
                    <a:lumMod val="50000"/>
                  </a:schemeClr>
                </a:solidFill>
              </a:rPr>
              <a:t>Aseto</a:t>
            </a:r>
            <a:r>
              <a:rPr lang="tr-TR" b="1" dirty="0" smtClean="0">
                <a:solidFill>
                  <a:schemeClr val="accent1">
                    <a:lumMod val="50000"/>
                  </a:schemeClr>
                </a:solidFill>
              </a:rPr>
              <a:t>-</a:t>
            </a:r>
            <a:r>
              <a:rPr lang="tr-TR" b="1" dirty="0" err="1" smtClean="0">
                <a:solidFill>
                  <a:schemeClr val="accent1">
                    <a:lumMod val="50000"/>
                  </a:schemeClr>
                </a:solidFill>
              </a:rPr>
              <a:t>karmin</a:t>
            </a:r>
            <a:r>
              <a:rPr lang="tr-TR" b="1" dirty="0" smtClean="0">
                <a:solidFill>
                  <a:schemeClr val="accent1">
                    <a:lumMod val="50000"/>
                  </a:schemeClr>
                </a:solidFill>
              </a:rPr>
              <a:t> boy ası içinde kaynatılır (lam üzerine bir kaç damla</a:t>
            </a:r>
          </a:p>
          <a:p>
            <a:r>
              <a:rPr lang="tr-TR" b="1" dirty="0" err="1" smtClean="0">
                <a:solidFill>
                  <a:schemeClr val="accent1">
                    <a:lumMod val="50000"/>
                  </a:schemeClr>
                </a:solidFill>
              </a:rPr>
              <a:t>aseto</a:t>
            </a:r>
            <a:r>
              <a:rPr lang="tr-TR" b="1" dirty="0" smtClean="0">
                <a:solidFill>
                  <a:schemeClr val="accent1">
                    <a:lumMod val="50000"/>
                  </a:schemeClr>
                </a:solidFill>
              </a:rPr>
              <a:t> -karinin konulur, içme </a:t>
            </a:r>
            <a:r>
              <a:rPr lang="tr-TR" b="1" dirty="0" err="1" smtClean="0">
                <a:solidFill>
                  <a:schemeClr val="accent1">
                    <a:lumMod val="50000"/>
                  </a:schemeClr>
                </a:solidFill>
              </a:rPr>
              <a:t>carnoy'da</a:t>
            </a:r>
            <a:r>
              <a:rPr lang="tr-TR" b="1" dirty="0" smtClean="0">
                <a:solidFill>
                  <a:schemeClr val="accent1">
                    <a:lumMod val="50000"/>
                  </a:schemeClr>
                </a:solidFill>
              </a:rPr>
              <a:t> kaynatılmış kök uçları konulup l -2 dakika daha kaynatılır).</a:t>
            </a:r>
          </a:p>
          <a:p>
            <a:r>
              <a:rPr lang="tr-TR" b="1" dirty="0" smtClean="0">
                <a:solidFill>
                  <a:schemeClr val="accent1">
                    <a:lumMod val="50000"/>
                  </a:schemeClr>
                </a:solidFill>
              </a:rPr>
              <a:t>* Bir kaç damla daha </a:t>
            </a:r>
            <a:r>
              <a:rPr lang="tr-TR" b="1" dirty="0" err="1" smtClean="0">
                <a:solidFill>
                  <a:schemeClr val="accent1">
                    <a:lumMod val="50000"/>
                  </a:schemeClr>
                </a:solidFill>
              </a:rPr>
              <a:t>aseto</a:t>
            </a:r>
            <a:r>
              <a:rPr lang="tr-TR" b="1" dirty="0" smtClean="0">
                <a:solidFill>
                  <a:schemeClr val="accent1">
                    <a:lumMod val="50000"/>
                  </a:schemeClr>
                </a:solidFill>
              </a:rPr>
              <a:t> </a:t>
            </a:r>
            <a:r>
              <a:rPr lang="tr-TR" b="1" dirty="0" err="1" smtClean="0">
                <a:solidFill>
                  <a:schemeClr val="accent1">
                    <a:lumMod val="50000"/>
                  </a:schemeClr>
                </a:solidFill>
              </a:rPr>
              <a:t>karmin</a:t>
            </a:r>
            <a:r>
              <a:rPr lang="tr-TR" b="1" dirty="0" smtClean="0">
                <a:solidFill>
                  <a:schemeClr val="accent1">
                    <a:lumMod val="50000"/>
                  </a:schemeClr>
                </a:solidFill>
              </a:rPr>
              <a:t> boyası konulduktan sonra, üzerilerine lamel kapatılan kök uçları,</a:t>
            </a:r>
          </a:p>
          <a:p>
            <a:r>
              <a:rPr lang="tr-TR" b="1" dirty="0" smtClean="0">
                <a:solidFill>
                  <a:schemeClr val="accent1">
                    <a:lumMod val="50000"/>
                  </a:schemeClr>
                </a:solidFill>
              </a:rPr>
              <a:t>lamelin sağa sola oynamamasına dikkat edilerek, tırnağın tersi ile, veya bir kalem arkasıyla, yavaş yavaş</a:t>
            </a:r>
          </a:p>
          <a:p>
            <a:r>
              <a:rPr lang="tr-TR" b="1" dirty="0" smtClean="0">
                <a:solidFill>
                  <a:schemeClr val="accent1">
                    <a:lumMod val="50000"/>
                  </a:schemeClr>
                </a:solidFill>
              </a:rPr>
              <a:t>artan bir kuvvetle lamel üzerine bastırılarak ezilir.</a:t>
            </a:r>
          </a:p>
          <a:p>
            <a:r>
              <a:rPr lang="tr-TR" b="1" dirty="0" smtClean="0">
                <a:solidFill>
                  <a:schemeClr val="accent1">
                    <a:lumMod val="50000"/>
                  </a:schemeClr>
                </a:solidFill>
              </a:rPr>
              <a:t>* Lam lamel arasında ezilen hücrelerin iç kısımları iyi boyansın diye </a:t>
            </a:r>
            <a:r>
              <a:rPr lang="tr-TR" b="1" dirty="0" err="1" smtClean="0">
                <a:solidFill>
                  <a:schemeClr val="accent1">
                    <a:lumMod val="50000"/>
                  </a:schemeClr>
                </a:solidFill>
              </a:rPr>
              <a:t>lemelin</a:t>
            </a:r>
            <a:r>
              <a:rPr lang="tr-TR" b="1" dirty="0" smtClean="0">
                <a:solidFill>
                  <a:schemeClr val="accent1">
                    <a:lumMod val="50000"/>
                  </a:schemeClr>
                </a:solidFill>
              </a:rPr>
              <a:t> kenarından biraz daha </a:t>
            </a:r>
            <a:r>
              <a:rPr lang="tr-TR" b="1" dirty="0" err="1" smtClean="0">
                <a:solidFill>
                  <a:schemeClr val="accent1">
                    <a:lumMod val="50000"/>
                  </a:schemeClr>
                </a:solidFill>
              </a:rPr>
              <a:t>aseto</a:t>
            </a:r>
            <a:endParaRPr lang="tr-TR" b="1" dirty="0" smtClean="0">
              <a:solidFill>
                <a:schemeClr val="accent1">
                  <a:lumMod val="50000"/>
                </a:schemeClr>
              </a:solidFill>
            </a:endParaRPr>
          </a:p>
          <a:p>
            <a:r>
              <a:rPr lang="tr-TR" b="1" dirty="0" err="1" smtClean="0">
                <a:solidFill>
                  <a:schemeClr val="accent1">
                    <a:lumMod val="50000"/>
                  </a:schemeClr>
                </a:solidFill>
              </a:rPr>
              <a:t>karmin</a:t>
            </a:r>
            <a:r>
              <a:rPr lang="tr-TR" b="1" dirty="0" smtClean="0">
                <a:solidFill>
                  <a:schemeClr val="accent1">
                    <a:lumMod val="50000"/>
                  </a:schemeClr>
                </a:solidFill>
              </a:rPr>
              <a:t> ilave edilip 3-5 dakika daha bekletilir</a:t>
            </a:r>
          </a:p>
          <a:p>
            <a:r>
              <a:rPr lang="tr-TR" b="1" dirty="0" smtClean="0">
                <a:solidFill>
                  <a:schemeClr val="accent1">
                    <a:lumMod val="50000"/>
                  </a:schemeClr>
                </a:solidFill>
              </a:rPr>
              <a:t>* Daha sonra lamelin etrafı parafinle çevrilir.</a:t>
            </a:r>
          </a:p>
          <a:p>
            <a:r>
              <a:rPr lang="tr-TR" b="1" dirty="0" smtClean="0">
                <a:solidFill>
                  <a:schemeClr val="accent1">
                    <a:lumMod val="50000"/>
                  </a:schemeClr>
                </a:solidFill>
              </a:rPr>
              <a:t>* Mitoz bölünmenin safhaları ezme tekniği ile ışık mikroskobunda incelenmeye hazırdır</a:t>
            </a:r>
            <a:endParaRPr lang="tr-TR" b="1" dirty="0">
              <a:solidFill>
                <a:schemeClr val="accent1">
                  <a:lumMod val="50000"/>
                </a:schemeClr>
              </a:solidFill>
            </a:endParaRPr>
          </a:p>
        </p:txBody>
      </p:sp>
      <p:sp>
        <p:nvSpPr>
          <p:cNvPr id="6" name="5 Dikdörtgen"/>
          <p:cNvSpPr/>
          <p:nvPr/>
        </p:nvSpPr>
        <p:spPr>
          <a:xfrm>
            <a:off x="539552" y="188640"/>
            <a:ext cx="7848872" cy="923330"/>
          </a:xfrm>
          <a:prstGeom prst="rect">
            <a:avLst/>
          </a:prstGeom>
        </p:spPr>
        <p:txBody>
          <a:bodyPr wrap="square">
            <a:spAutoFit/>
          </a:bodyPr>
          <a:lstStyle/>
          <a:p>
            <a:r>
              <a:rPr lang="tr-TR" b="1" dirty="0" smtClean="0">
                <a:solidFill>
                  <a:schemeClr val="accent3">
                    <a:lumMod val="60000"/>
                    <a:lumOff val="40000"/>
                  </a:schemeClr>
                </a:solidFill>
              </a:rPr>
              <a:t>EZME-YAYMA PREPERATI: Lam üzerine aldığımız </a:t>
            </a:r>
            <a:r>
              <a:rPr lang="tr-TR" b="1" dirty="0" err="1" smtClean="0">
                <a:solidFill>
                  <a:schemeClr val="accent3">
                    <a:lumMod val="60000"/>
                    <a:lumOff val="40000"/>
                  </a:schemeClr>
                </a:solidFill>
              </a:rPr>
              <a:t>örnegi</a:t>
            </a:r>
            <a:r>
              <a:rPr lang="tr-TR" b="1" dirty="0" smtClean="0">
                <a:solidFill>
                  <a:schemeClr val="accent3">
                    <a:lumMod val="60000"/>
                    <a:lumOff val="40000"/>
                  </a:schemeClr>
                </a:solidFill>
              </a:rPr>
              <a:t> iyice eziyoruz.Kök ucu kesilirken en koyu bölge alınıp ezilir. Ezme </a:t>
            </a:r>
            <a:r>
              <a:rPr lang="tr-TR" b="1" dirty="0" err="1" smtClean="0">
                <a:solidFill>
                  <a:schemeClr val="accent3">
                    <a:lumMod val="60000"/>
                    <a:lumOff val="40000"/>
                  </a:schemeClr>
                </a:solidFill>
              </a:rPr>
              <a:t>preperatta</a:t>
            </a:r>
            <a:r>
              <a:rPr lang="tr-TR" b="1" dirty="0" smtClean="0">
                <a:solidFill>
                  <a:schemeClr val="accent3">
                    <a:lumMod val="60000"/>
                    <a:lumOff val="40000"/>
                  </a:schemeClr>
                </a:solidFill>
              </a:rPr>
              <a:t> su değil boya ortamı kullanılır</a:t>
            </a:r>
            <a:endParaRPr lang="tr-TR" dirty="0">
              <a:solidFill>
                <a:schemeClr val="accent3">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MİTOZ BÖLÜNME</a:t>
            </a:r>
            <a:endParaRPr lang="tr-TR" dirty="0"/>
          </a:p>
        </p:txBody>
      </p:sp>
      <p:sp>
        <p:nvSpPr>
          <p:cNvPr id="3" name="2 İçerik Yer Tutucusu"/>
          <p:cNvSpPr>
            <a:spLocks noGrp="1"/>
          </p:cNvSpPr>
          <p:nvPr>
            <p:ph idx="1"/>
          </p:nvPr>
        </p:nvSpPr>
        <p:spPr/>
        <p:txBody>
          <a:bodyPr>
            <a:noAutofit/>
          </a:bodyPr>
          <a:lstStyle/>
          <a:p>
            <a:pPr>
              <a:lnSpc>
                <a:spcPct val="90000"/>
              </a:lnSpc>
            </a:pPr>
            <a:r>
              <a:rPr lang="tr-TR" sz="2400" dirty="0" smtClean="0">
                <a:latin typeface="Times New Roman" pitchFamily="18" charset="0"/>
                <a:cs typeface="Times New Roman" pitchFamily="18" charset="0"/>
              </a:rPr>
              <a:t>VÜCUT (2n)VE ÜREME(n) HÜCRELERİNDE GÖRÜLÜR</a:t>
            </a:r>
          </a:p>
          <a:p>
            <a:pPr>
              <a:lnSpc>
                <a:spcPct val="90000"/>
              </a:lnSpc>
            </a:pPr>
            <a:r>
              <a:rPr lang="tr-TR" sz="2400" dirty="0" smtClean="0">
                <a:latin typeface="Times New Roman" pitchFamily="18" charset="0"/>
                <a:cs typeface="Times New Roman" pitchFamily="18" charset="0"/>
              </a:rPr>
              <a:t>BİR ANA HÜCREDEN İKİ YAVRU HÜCRE OLUŞUR</a:t>
            </a:r>
          </a:p>
          <a:p>
            <a:pPr>
              <a:lnSpc>
                <a:spcPct val="90000"/>
              </a:lnSpc>
            </a:pPr>
            <a:r>
              <a:rPr lang="tr-TR" sz="2400" dirty="0" smtClean="0">
                <a:latin typeface="Times New Roman" pitchFamily="18" charset="0"/>
                <a:cs typeface="Times New Roman" pitchFamily="18" charset="0"/>
              </a:rPr>
              <a:t>KROMOZOM SAYISI SABİT KALIR</a:t>
            </a:r>
          </a:p>
          <a:p>
            <a:pPr>
              <a:lnSpc>
                <a:spcPct val="90000"/>
              </a:lnSpc>
            </a:pPr>
            <a:r>
              <a:rPr lang="tr-TR" sz="2400" dirty="0" smtClean="0">
                <a:latin typeface="Times New Roman" pitchFamily="18" charset="0"/>
                <a:cs typeface="Times New Roman" pitchFamily="18" charset="0"/>
              </a:rPr>
              <a:t>OLUŞAN HÜCRELERİN KALITSAL ÖZELLİKLERİ AYNIDIR</a:t>
            </a:r>
          </a:p>
          <a:p>
            <a:pPr>
              <a:lnSpc>
                <a:spcPct val="90000"/>
              </a:lnSpc>
            </a:pPr>
            <a:r>
              <a:rPr lang="tr-TR" sz="2400" dirty="0" smtClean="0">
                <a:latin typeface="Times New Roman" pitchFamily="18" charset="0"/>
                <a:cs typeface="Times New Roman" pitchFamily="18" charset="0"/>
              </a:rPr>
              <a:t>TEK HÜCRELİLERDE ÜREMEYİ ÇOK HÜCRELİLERDE BÜYÜMEVE GELİŞMEYİ SAĞLAR</a:t>
            </a:r>
          </a:p>
          <a:p>
            <a:pPr>
              <a:lnSpc>
                <a:spcPct val="90000"/>
              </a:lnSpc>
            </a:pPr>
            <a:r>
              <a:rPr lang="tr-TR" sz="2400" dirty="0" smtClean="0">
                <a:latin typeface="Times New Roman" pitchFamily="18" charset="0"/>
                <a:cs typeface="Times New Roman" pitchFamily="18" charset="0"/>
              </a:rPr>
              <a:t> CANLILARDAKİ KALITSAL ÖZELLİKLERİN DEVAMLILIĞINI SAĞLAR</a:t>
            </a:r>
          </a:p>
          <a:p>
            <a:endParaRPr lang="tr-TR"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492500" y="333375"/>
            <a:ext cx="5580063" cy="6326188"/>
          </a:xfrm>
          <a:prstGeom prst="rect">
            <a:avLst/>
          </a:prstGeom>
          <a:noFill/>
          <a:ln w="9525">
            <a:noFill/>
            <a:miter lim="800000"/>
            <a:headEnd/>
            <a:tailEnd/>
          </a:ln>
        </p:spPr>
        <p:txBody>
          <a:bodyPr>
            <a:spAutoFit/>
          </a:bodyPr>
          <a:lstStyle/>
          <a:p>
            <a:r>
              <a:rPr lang="tr-TR" sz="1600"/>
              <a:t>    Hazırlık aşamasını  profaz, metafaz, anafaz ve telofaz safhaları takip eder.( İPMAT )</a:t>
            </a:r>
          </a:p>
          <a:p>
            <a:pPr>
              <a:buFont typeface="Wingdings" pitchFamily="2" charset="2"/>
              <a:buChar char="Ø"/>
            </a:pPr>
            <a:r>
              <a:rPr lang="tr-TR" sz="1600"/>
              <a:t> </a:t>
            </a:r>
            <a:r>
              <a:rPr lang="tr-TR" sz="1600" b="1" i="1"/>
              <a:t>Profaz :</a:t>
            </a:r>
            <a:r>
              <a:rPr lang="tr-TR" sz="1600"/>
              <a:t> Kromatin iplik kısalıp kalınlaşarak kromozom halini alır. Kromozomların eşlenmesi sonucunda kardeş kromatitler meydana gelir.Kromatitler birbirine sentromerlerinden bağlıdır.İğ iplikleri oluşur.Çekirdek zarı ve çekirdekçik kaybolur. </a:t>
            </a:r>
          </a:p>
          <a:p>
            <a:pPr>
              <a:buFont typeface="Wingdings" pitchFamily="2" charset="2"/>
              <a:buChar char="Ø"/>
            </a:pPr>
            <a:r>
              <a:rPr lang="tr-TR" sz="1600"/>
              <a:t> </a:t>
            </a:r>
            <a:r>
              <a:rPr lang="tr-TR" sz="1600" b="1" i="1"/>
              <a:t>Metafaz :</a:t>
            </a:r>
            <a:r>
              <a:rPr lang="tr-TR" sz="1600"/>
              <a:t> Kardeş kromatitler ekvator düzlemine dizilir. En belirgin şeklini alır.</a:t>
            </a:r>
          </a:p>
          <a:p>
            <a:pPr>
              <a:buFont typeface="Wingdings" pitchFamily="2" charset="2"/>
              <a:buChar char="Ø"/>
            </a:pPr>
            <a:r>
              <a:rPr lang="tr-TR" sz="1600"/>
              <a:t> </a:t>
            </a:r>
            <a:r>
              <a:rPr lang="tr-TR" sz="1600" b="1" i="1"/>
              <a:t>Anafaz :</a:t>
            </a:r>
            <a:r>
              <a:rPr lang="tr-TR" sz="1600"/>
              <a:t> Kardeş kromatitler birbirinden ayrılır.Kutuplara doğru çekilir.</a:t>
            </a:r>
          </a:p>
          <a:p>
            <a:pPr>
              <a:buFont typeface="Wingdings" pitchFamily="2" charset="2"/>
              <a:buChar char="Ø"/>
            </a:pPr>
            <a:r>
              <a:rPr lang="tr-TR" sz="1600"/>
              <a:t> </a:t>
            </a:r>
            <a:r>
              <a:rPr lang="tr-TR" sz="1600" b="1" i="1"/>
              <a:t>Telofaz :</a:t>
            </a:r>
            <a:r>
              <a:rPr lang="tr-TR" sz="1600"/>
              <a:t> Kromozomlar incelerek kromatin iplik haline dönüşür.Hücre interfazdaki haline döner. İğ iplikleri kaybolur.Son olarak sitokinez ( sitoplazma bölünmesi ) gerçekleşir.</a:t>
            </a:r>
          </a:p>
          <a:p>
            <a:pPr algn="just">
              <a:spcBef>
                <a:spcPct val="50000"/>
              </a:spcBef>
            </a:pPr>
            <a:r>
              <a:rPr lang="tr-TR" sz="1600"/>
              <a:t>      Sitoplazma bölünmesi bitki ve hayvan hücrelerinde farklı gerçekleşir.Hayvan hücrelerinde boğumlanma şeklinde bitki hücrelerinde ise ara plak oluşarak gerçekleşir.</a:t>
            </a:r>
          </a:p>
          <a:p>
            <a:pPr algn="just">
              <a:spcBef>
                <a:spcPct val="50000"/>
              </a:spcBef>
            </a:pPr>
            <a:r>
              <a:rPr lang="tr-TR" sz="1600"/>
              <a:t>NOT : Mitoz bölünme ile hücre sayısı artarken kromozom sayısı sabit kalır.</a:t>
            </a:r>
          </a:p>
          <a:p>
            <a:pPr algn="just">
              <a:spcBef>
                <a:spcPct val="50000"/>
              </a:spcBef>
            </a:pPr>
            <a:r>
              <a:rPr lang="tr-TR" sz="1600" b="1" i="1" u="sng"/>
              <a:t>Amitoz Bölünme :</a:t>
            </a:r>
            <a:r>
              <a:rPr lang="tr-TR" sz="1600" b="1" i="1"/>
              <a:t> </a:t>
            </a:r>
            <a:r>
              <a:rPr lang="tr-TR" sz="1600"/>
              <a:t>Bazı basit tek hücreli canlılarda gerçekleşen bölünme şeklidir. Bu bölünmede çekirdek ve sitoplazma boğumlanarak ikiye ayrılır.Mitoz bölünmedeki safhalar görülmez</a:t>
            </a:r>
          </a:p>
        </p:txBody>
      </p:sp>
      <p:pic>
        <p:nvPicPr>
          <p:cNvPr id="6147" name="Picture 8"/>
          <p:cNvPicPr>
            <a:picLocks noChangeAspect="1" noChangeArrowheads="1"/>
          </p:cNvPicPr>
          <p:nvPr/>
        </p:nvPicPr>
        <p:blipFill>
          <a:blip r:embed="rId3" cstate="print">
            <a:lum bright="-6000"/>
          </a:blip>
          <a:srcRect/>
          <a:stretch>
            <a:fillRect/>
          </a:stretch>
        </p:blipFill>
        <p:spPr bwMode="auto">
          <a:xfrm>
            <a:off x="395288" y="331788"/>
            <a:ext cx="2663825" cy="1368425"/>
          </a:xfrm>
          <a:prstGeom prst="rect">
            <a:avLst/>
          </a:prstGeom>
          <a:noFill/>
          <a:ln w="76200" cmpd="tri">
            <a:solidFill>
              <a:schemeClr val="tx1"/>
            </a:solidFill>
            <a:miter lim="800000"/>
            <a:headEnd/>
            <a:tailEnd/>
          </a:ln>
        </p:spPr>
      </p:pic>
      <p:pic>
        <p:nvPicPr>
          <p:cNvPr id="6148" name="Picture 9"/>
          <p:cNvPicPr>
            <a:picLocks noChangeAspect="1" noChangeArrowheads="1"/>
          </p:cNvPicPr>
          <p:nvPr/>
        </p:nvPicPr>
        <p:blipFill>
          <a:blip r:embed="rId4" cstate="print">
            <a:lum bright="-6000"/>
          </a:blip>
          <a:srcRect/>
          <a:stretch>
            <a:fillRect/>
          </a:stretch>
        </p:blipFill>
        <p:spPr bwMode="auto">
          <a:xfrm>
            <a:off x="395288" y="1989138"/>
            <a:ext cx="2663825" cy="1368425"/>
          </a:xfrm>
          <a:prstGeom prst="rect">
            <a:avLst/>
          </a:prstGeom>
          <a:noFill/>
          <a:ln w="76200" cmpd="tri">
            <a:solidFill>
              <a:schemeClr val="tx1"/>
            </a:solidFill>
            <a:miter lim="800000"/>
            <a:headEnd/>
            <a:tailEnd/>
          </a:ln>
        </p:spPr>
      </p:pic>
      <p:pic>
        <p:nvPicPr>
          <p:cNvPr id="6149" name="Picture 10"/>
          <p:cNvPicPr>
            <a:picLocks noChangeAspect="1" noChangeArrowheads="1"/>
          </p:cNvPicPr>
          <p:nvPr/>
        </p:nvPicPr>
        <p:blipFill>
          <a:blip r:embed="rId5" cstate="print">
            <a:lum bright="-6000"/>
          </a:blip>
          <a:srcRect/>
          <a:stretch>
            <a:fillRect/>
          </a:stretch>
        </p:blipFill>
        <p:spPr bwMode="auto">
          <a:xfrm>
            <a:off x="395288" y="3571875"/>
            <a:ext cx="2663825" cy="1296988"/>
          </a:xfrm>
          <a:prstGeom prst="rect">
            <a:avLst/>
          </a:prstGeom>
          <a:noFill/>
          <a:ln w="76200" cmpd="tri">
            <a:solidFill>
              <a:schemeClr val="tx1"/>
            </a:solidFill>
            <a:miter lim="800000"/>
            <a:headEnd/>
            <a:tailEnd/>
          </a:ln>
        </p:spPr>
      </p:pic>
      <p:pic>
        <p:nvPicPr>
          <p:cNvPr id="6150" name="Picture 11"/>
          <p:cNvPicPr>
            <a:picLocks noChangeAspect="1" noChangeArrowheads="1"/>
          </p:cNvPicPr>
          <p:nvPr/>
        </p:nvPicPr>
        <p:blipFill>
          <a:blip r:embed="rId6" cstate="print">
            <a:lum bright="-6000"/>
          </a:blip>
          <a:srcRect/>
          <a:stretch>
            <a:fillRect/>
          </a:stretch>
        </p:blipFill>
        <p:spPr bwMode="auto">
          <a:xfrm>
            <a:off x="395288" y="5137150"/>
            <a:ext cx="2663825" cy="1316038"/>
          </a:xfrm>
          <a:prstGeom prst="rect">
            <a:avLst/>
          </a:prstGeom>
          <a:noFill/>
          <a:ln w="76200" cmpd="tri">
            <a:solidFill>
              <a:schemeClr val="tx1"/>
            </a:solidFill>
            <a:miter lim="800000"/>
            <a:headEnd/>
            <a:tailEnd/>
          </a:ln>
        </p:spPr>
      </p:pic>
      <p:sp>
        <p:nvSpPr>
          <p:cNvPr id="6151" name="AutoShape 12">
            <a:hlinkClick r:id="rId7" action="ppaction://program" highlightClick="1"/>
          </p:cNvPr>
          <p:cNvSpPr>
            <a:spLocks noChangeArrowheads="1"/>
          </p:cNvSpPr>
          <p:nvPr/>
        </p:nvSpPr>
        <p:spPr bwMode="auto">
          <a:xfrm>
            <a:off x="8604250" y="6524625"/>
            <a:ext cx="288925" cy="144463"/>
          </a:xfrm>
          <a:prstGeom prst="actionButtonForwardNext">
            <a:avLst/>
          </a:prstGeom>
          <a:solidFill>
            <a:schemeClr val="accent1"/>
          </a:solidFill>
          <a:ln w="9525">
            <a:no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İNTERFAZ</a:t>
            </a:r>
            <a:endParaRPr lang="tr-TR" dirty="0"/>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lstStyle/>
          <a:p>
            <a:endParaRPr lang="tr-TR" dirty="0"/>
          </a:p>
        </p:txBody>
      </p:sp>
      <p:pic>
        <p:nvPicPr>
          <p:cNvPr id="43010" name="Picture 2" descr="http://med.mui.ac.ir/slide/genetic/interphase.jpg"/>
          <p:cNvPicPr>
            <a:picLocks noChangeAspect="1" noChangeArrowheads="1"/>
          </p:cNvPicPr>
          <p:nvPr/>
        </p:nvPicPr>
        <p:blipFill>
          <a:blip r:embed="rId3" cstate="print"/>
          <a:srcRect/>
          <a:stretch>
            <a:fillRect/>
          </a:stretch>
        </p:blipFill>
        <p:spPr bwMode="auto">
          <a:xfrm>
            <a:off x="899592" y="1916832"/>
            <a:ext cx="4032447" cy="4176464"/>
          </a:xfrm>
          <a:prstGeom prst="rect">
            <a:avLst/>
          </a:prstGeom>
          <a:noFill/>
        </p:spPr>
      </p:pic>
      <p:pic>
        <p:nvPicPr>
          <p:cNvPr id="43012" name="Picture 4" descr="Interphase"/>
          <p:cNvPicPr>
            <a:picLocks noChangeAspect="1" noChangeArrowheads="1"/>
          </p:cNvPicPr>
          <p:nvPr/>
        </p:nvPicPr>
        <p:blipFill>
          <a:blip r:embed="rId4" cstate="print"/>
          <a:srcRect/>
          <a:stretch>
            <a:fillRect/>
          </a:stretch>
        </p:blipFill>
        <p:spPr bwMode="auto">
          <a:xfrm>
            <a:off x="7524328" y="188640"/>
            <a:ext cx="1368152" cy="1231338"/>
          </a:xfrm>
          <a:prstGeom prst="rect">
            <a:avLst/>
          </a:prstGeom>
          <a:noFill/>
        </p:spPr>
      </p:pic>
      <p:pic>
        <p:nvPicPr>
          <p:cNvPr id="43014" name="Picture 6" descr="Interphase"/>
          <p:cNvPicPr>
            <a:picLocks noChangeAspect="1" noChangeArrowheads="1"/>
          </p:cNvPicPr>
          <p:nvPr/>
        </p:nvPicPr>
        <p:blipFill>
          <a:blip r:embed="rId4" cstate="print"/>
          <a:srcRect/>
          <a:stretch>
            <a:fillRect/>
          </a:stretch>
        </p:blipFill>
        <p:spPr bwMode="auto">
          <a:xfrm>
            <a:off x="179512" y="44624"/>
            <a:ext cx="1440160" cy="12961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PROFAZ</a:t>
            </a:r>
            <a:endParaRPr lang="tr-TR" dirty="0"/>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normAutofit fontScale="92500" lnSpcReduction="20000"/>
          </a:bodyPr>
          <a:lstStyle/>
          <a:p>
            <a:r>
              <a:rPr lang="tr-TR" dirty="0" smtClean="0"/>
              <a:t>Kromatinler kısalıp kalınlaşır kromozomlara dönüşür</a:t>
            </a:r>
          </a:p>
          <a:p>
            <a:r>
              <a:rPr lang="tr-TR" dirty="0" smtClean="0"/>
              <a:t>İğ iğlikleri oluşur</a:t>
            </a:r>
          </a:p>
          <a:p>
            <a:r>
              <a:rPr lang="tr-TR" dirty="0" smtClean="0"/>
              <a:t>Çekirdek zarı ve çekirdekçik erir</a:t>
            </a:r>
          </a:p>
          <a:p>
            <a:r>
              <a:rPr lang="tr-TR" dirty="0" smtClean="0"/>
              <a:t>Kromozomlar </a:t>
            </a:r>
            <a:r>
              <a:rPr lang="tr-TR" dirty="0" err="1" smtClean="0"/>
              <a:t>sentromerleri</a:t>
            </a:r>
            <a:r>
              <a:rPr lang="tr-TR" dirty="0" smtClean="0"/>
              <a:t> ile iğ ipliklerine bağlanır</a:t>
            </a:r>
          </a:p>
          <a:p>
            <a:pPr>
              <a:buNone/>
            </a:pPr>
            <a:endParaRPr lang="tr-TR" dirty="0"/>
          </a:p>
        </p:txBody>
      </p:sp>
      <p:pic>
        <p:nvPicPr>
          <p:cNvPr id="32770" name="Picture 2" descr="http://med.mui.ac.ir/slide/genetic/prophase.jpg"/>
          <p:cNvPicPr>
            <a:picLocks noChangeAspect="1" noChangeArrowheads="1"/>
          </p:cNvPicPr>
          <p:nvPr/>
        </p:nvPicPr>
        <p:blipFill>
          <a:blip r:embed="rId3" cstate="print"/>
          <a:srcRect/>
          <a:stretch>
            <a:fillRect/>
          </a:stretch>
        </p:blipFill>
        <p:spPr bwMode="auto">
          <a:xfrm>
            <a:off x="827584" y="1916832"/>
            <a:ext cx="4114800" cy="4114801"/>
          </a:xfrm>
          <a:prstGeom prst="rect">
            <a:avLst/>
          </a:prstGeom>
          <a:noFill/>
        </p:spPr>
      </p:pic>
      <p:pic>
        <p:nvPicPr>
          <p:cNvPr id="51202" name="Picture 2" descr="Prophase"/>
          <p:cNvPicPr>
            <a:picLocks noChangeAspect="1" noChangeArrowheads="1"/>
          </p:cNvPicPr>
          <p:nvPr/>
        </p:nvPicPr>
        <p:blipFill>
          <a:blip r:embed="rId4" cstate="print"/>
          <a:srcRect/>
          <a:stretch>
            <a:fillRect/>
          </a:stretch>
        </p:blipFill>
        <p:spPr bwMode="auto">
          <a:xfrm>
            <a:off x="179512" y="116632"/>
            <a:ext cx="1409732" cy="1268760"/>
          </a:xfrm>
          <a:prstGeom prst="rect">
            <a:avLst/>
          </a:prstGeom>
          <a:noFill/>
        </p:spPr>
      </p:pic>
      <p:pic>
        <p:nvPicPr>
          <p:cNvPr id="51204" name="Picture 4" descr="Prophase"/>
          <p:cNvPicPr>
            <a:picLocks noChangeAspect="1" noChangeArrowheads="1"/>
          </p:cNvPicPr>
          <p:nvPr/>
        </p:nvPicPr>
        <p:blipFill>
          <a:blip r:embed="rId4" cstate="print"/>
          <a:srcRect/>
          <a:stretch>
            <a:fillRect/>
          </a:stretch>
        </p:blipFill>
        <p:spPr bwMode="auto">
          <a:xfrm>
            <a:off x="7668344" y="145436"/>
            <a:ext cx="1240532" cy="11164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PROMETAFAZ</a:t>
            </a:r>
            <a:endParaRPr lang="tr-TR" dirty="0"/>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lstStyle/>
          <a:p>
            <a:endParaRPr lang="tr-TR"/>
          </a:p>
        </p:txBody>
      </p:sp>
      <p:pic>
        <p:nvPicPr>
          <p:cNvPr id="86018" name="Picture 2" descr="Prometaphase"/>
          <p:cNvPicPr>
            <a:picLocks noChangeAspect="1" noChangeArrowheads="1"/>
          </p:cNvPicPr>
          <p:nvPr/>
        </p:nvPicPr>
        <p:blipFill>
          <a:blip r:embed="rId3" cstate="print"/>
          <a:srcRect/>
          <a:stretch>
            <a:fillRect/>
          </a:stretch>
        </p:blipFill>
        <p:spPr bwMode="auto">
          <a:xfrm>
            <a:off x="0" y="116632"/>
            <a:ext cx="1440160" cy="1296146"/>
          </a:xfrm>
          <a:prstGeom prst="rect">
            <a:avLst/>
          </a:prstGeom>
          <a:noFill/>
        </p:spPr>
      </p:pic>
      <p:pic>
        <p:nvPicPr>
          <p:cNvPr id="6" name="Picture 2" descr="Prometaphase"/>
          <p:cNvPicPr>
            <a:picLocks noChangeAspect="1" noChangeArrowheads="1"/>
          </p:cNvPicPr>
          <p:nvPr/>
        </p:nvPicPr>
        <p:blipFill>
          <a:blip r:embed="rId3" cstate="print"/>
          <a:srcRect/>
          <a:stretch>
            <a:fillRect/>
          </a:stretch>
        </p:blipFill>
        <p:spPr bwMode="auto">
          <a:xfrm>
            <a:off x="7703840" y="0"/>
            <a:ext cx="1440160" cy="1296146"/>
          </a:xfrm>
          <a:prstGeom prst="rect">
            <a:avLst/>
          </a:prstGeom>
          <a:noFill/>
        </p:spPr>
      </p:pic>
      <p:pic>
        <p:nvPicPr>
          <p:cNvPr id="86020" name="Picture 4" descr="http://www.med.uva.es/biocel/Practicas/Apracticasbiolcel/meiosis/mitosis/prometafase.jpg"/>
          <p:cNvPicPr>
            <a:picLocks noChangeAspect="1" noChangeArrowheads="1"/>
          </p:cNvPicPr>
          <p:nvPr/>
        </p:nvPicPr>
        <p:blipFill>
          <a:blip r:embed="rId4" cstate="print"/>
          <a:srcRect/>
          <a:stretch>
            <a:fillRect/>
          </a:stretch>
        </p:blipFill>
        <p:spPr bwMode="auto">
          <a:xfrm>
            <a:off x="611560" y="2060848"/>
            <a:ext cx="4312944" cy="36724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METAFAZ</a:t>
            </a:r>
            <a:endParaRPr lang="tr-TR" dirty="0"/>
          </a:p>
        </p:txBody>
      </p:sp>
      <p:sp>
        <p:nvSpPr>
          <p:cNvPr id="3" name="2 Küçük Resim Yer Tutucusu"/>
          <p:cNvSpPr>
            <a:spLocks noGrp="1"/>
          </p:cNvSpPr>
          <p:nvPr>
            <p:ph type="clipArt" sz="half" idx="1"/>
          </p:nvPr>
        </p:nvSpPr>
        <p:spPr>
          <a:xfrm>
            <a:off x="912813" y="5301208"/>
            <a:ext cx="6971555" cy="794792"/>
          </a:xfrm>
        </p:spPr>
      </p:sp>
      <p:sp>
        <p:nvSpPr>
          <p:cNvPr id="4" name="3 Metin Yer Tutucusu"/>
          <p:cNvSpPr>
            <a:spLocks noGrp="1"/>
          </p:cNvSpPr>
          <p:nvPr>
            <p:ph type="body" sz="half" idx="2"/>
          </p:nvPr>
        </p:nvSpPr>
        <p:spPr/>
        <p:txBody>
          <a:bodyPr>
            <a:normAutofit/>
          </a:bodyPr>
          <a:lstStyle/>
          <a:p>
            <a:r>
              <a:rPr lang="tr-TR" sz="3000" dirty="0" smtClean="0"/>
              <a:t>Kromozomların en belirgin hali.</a:t>
            </a:r>
          </a:p>
          <a:p>
            <a:r>
              <a:rPr lang="tr-TR" sz="3000" dirty="0" smtClean="0"/>
              <a:t>Kardeş </a:t>
            </a:r>
            <a:r>
              <a:rPr lang="tr-TR" sz="3000" dirty="0" err="1" smtClean="0"/>
              <a:t>kromatidler</a:t>
            </a:r>
            <a:r>
              <a:rPr lang="tr-TR" sz="3000" dirty="0" smtClean="0"/>
              <a:t> hücrenin ortasında toplanır.</a:t>
            </a:r>
          </a:p>
          <a:p>
            <a:r>
              <a:rPr lang="tr-TR" sz="3000" dirty="0" smtClean="0"/>
              <a:t>Diziliş türlere özgüdür.</a:t>
            </a:r>
          </a:p>
          <a:p>
            <a:endParaRPr lang="tr-TR" dirty="0">
              <a:latin typeface="Times New Roman" pitchFamily="18" charset="0"/>
              <a:cs typeface="Times New Roman" pitchFamily="18" charset="0"/>
            </a:endParaRPr>
          </a:p>
        </p:txBody>
      </p:sp>
      <p:pic>
        <p:nvPicPr>
          <p:cNvPr id="35842" name="Picture 2" descr="http://med.mui.ac.ir/slide/genetic/metaphase.jpg"/>
          <p:cNvPicPr>
            <a:picLocks noChangeAspect="1" noChangeArrowheads="1"/>
          </p:cNvPicPr>
          <p:nvPr/>
        </p:nvPicPr>
        <p:blipFill>
          <a:blip r:embed="rId3" cstate="print"/>
          <a:srcRect/>
          <a:stretch>
            <a:fillRect/>
          </a:stretch>
        </p:blipFill>
        <p:spPr bwMode="auto">
          <a:xfrm>
            <a:off x="467544" y="1700808"/>
            <a:ext cx="4524375" cy="4248472"/>
          </a:xfrm>
          <a:prstGeom prst="rect">
            <a:avLst/>
          </a:prstGeom>
          <a:noFill/>
        </p:spPr>
      </p:pic>
      <p:pic>
        <p:nvPicPr>
          <p:cNvPr id="35844" name="Picture 4" descr="Metaphase"/>
          <p:cNvPicPr>
            <a:picLocks noChangeAspect="1" noChangeArrowheads="1"/>
          </p:cNvPicPr>
          <p:nvPr/>
        </p:nvPicPr>
        <p:blipFill>
          <a:blip r:embed="rId4" cstate="print"/>
          <a:srcRect/>
          <a:stretch>
            <a:fillRect/>
          </a:stretch>
        </p:blipFill>
        <p:spPr bwMode="auto">
          <a:xfrm>
            <a:off x="155575" y="-411163"/>
            <a:ext cx="952500" cy="857251"/>
          </a:xfrm>
          <a:prstGeom prst="rect">
            <a:avLst/>
          </a:prstGeom>
          <a:noFill/>
        </p:spPr>
      </p:pic>
      <p:pic>
        <p:nvPicPr>
          <p:cNvPr id="35846" name="Picture 6" descr="Metaphase"/>
          <p:cNvPicPr>
            <a:picLocks noChangeAspect="1" noChangeArrowheads="1"/>
          </p:cNvPicPr>
          <p:nvPr/>
        </p:nvPicPr>
        <p:blipFill>
          <a:blip r:embed="rId4" cstate="print"/>
          <a:srcRect/>
          <a:stretch>
            <a:fillRect/>
          </a:stretch>
        </p:blipFill>
        <p:spPr bwMode="auto">
          <a:xfrm>
            <a:off x="0" y="0"/>
            <a:ext cx="1489740" cy="1340768"/>
          </a:xfrm>
          <a:prstGeom prst="rect">
            <a:avLst/>
          </a:prstGeom>
          <a:noFill/>
        </p:spPr>
      </p:pic>
      <p:pic>
        <p:nvPicPr>
          <p:cNvPr id="8" name="Picture 6" descr="Metaphase"/>
          <p:cNvPicPr>
            <a:picLocks noChangeAspect="1" noChangeArrowheads="1"/>
          </p:cNvPicPr>
          <p:nvPr/>
        </p:nvPicPr>
        <p:blipFill>
          <a:blip r:embed="rId4" cstate="print"/>
          <a:srcRect/>
          <a:stretch>
            <a:fillRect/>
          </a:stretch>
        </p:blipFill>
        <p:spPr bwMode="auto">
          <a:xfrm>
            <a:off x="7596336" y="72008"/>
            <a:ext cx="1489740" cy="1340768"/>
          </a:xfrm>
          <a:prstGeom prst="rect">
            <a:avLst/>
          </a:prstGeom>
          <a:noFill/>
        </p:spPr>
      </p:pic>
      <p:sp>
        <p:nvSpPr>
          <p:cNvPr id="9" name="8 Dikdörtgen"/>
          <p:cNvSpPr/>
          <p:nvPr/>
        </p:nvSpPr>
        <p:spPr>
          <a:xfrm>
            <a:off x="179512" y="6211669"/>
            <a:ext cx="8784976" cy="646331"/>
          </a:xfrm>
          <a:prstGeom prst="rect">
            <a:avLst/>
          </a:prstGeom>
        </p:spPr>
        <p:txBody>
          <a:bodyPr wrap="square">
            <a:spAutoFit/>
          </a:bodyPr>
          <a:lstStyle/>
          <a:p>
            <a:r>
              <a:rPr lang="tr-TR" dirty="0" smtClean="0"/>
              <a:t>Çekirdek zarının parçalanması sona ermiş, </a:t>
            </a:r>
            <a:r>
              <a:rPr lang="tr-TR" dirty="0" err="1" smtClean="0"/>
              <a:t>sentrozomlar</a:t>
            </a:r>
            <a:r>
              <a:rPr lang="tr-TR" dirty="0" smtClean="0"/>
              <a:t> </a:t>
            </a:r>
            <a:r>
              <a:rPr lang="tr-TR" dirty="0" err="1" smtClean="0"/>
              <a:t>kutupulara</a:t>
            </a:r>
            <a:r>
              <a:rPr lang="tr-TR" dirty="0" smtClean="0"/>
              <a:t> çekilmiş ve iğ iplikleri ortaya çıkmıştır. </a:t>
            </a:r>
            <a:r>
              <a:rPr lang="tr-TR" dirty="0" err="1" smtClean="0"/>
              <a:t>Sentromerleri</a:t>
            </a:r>
            <a:r>
              <a:rPr lang="tr-TR" dirty="0" smtClean="0"/>
              <a:t> çift </a:t>
            </a:r>
            <a:r>
              <a:rPr lang="tr-TR" dirty="0" smtClean="0">
                <a:sym typeface="Wingdings" pitchFamily="2" charset="2"/>
              </a:rPr>
              <a:t> kromozomlar </a:t>
            </a:r>
            <a:r>
              <a:rPr lang="tr-TR" dirty="0" smtClean="0"/>
              <a:t>ekvatoral düzlem üzerine dizilir.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ANAFAZ</a:t>
            </a:r>
            <a:endParaRPr lang="tr-TR" dirty="0"/>
          </a:p>
        </p:txBody>
      </p:sp>
      <p:sp>
        <p:nvSpPr>
          <p:cNvPr id="4" name="3 Metin Yer Tutucusu"/>
          <p:cNvSpPr>
            <a:spLocks noGrp="1"/>
          </p:cNvSpPr>
          <p:nvPr>
            <p:ph type="body" sz="half" idx="2"/>
          </p:nvPr>
        </p:nvSpPr>
        <p:spPr>
          <a:xfrm>
            <a:off x="3059832" y="1905000"/>
            <a:ext cx="5963518" cy="4191000"/>
          </a:xfrm>
        </p:spPr>
        <p:txBody>
          <a:bodyPr/>
          <a:lstStyle/>
          <a:p>
            <a:r>
              <a:rPr lang="tr-TR" sz="3000" dirty="0" err="1" smtClean="0"/>
              <a:t>İg</a:t>
            </a:r>
            <a:r>
              <a:rPr lang="tr-TR" sz="3000" dirty="0" smtClean="0"/>
              <a:t> iplikleri kısalır.</a:t>
            </a:r>
          </a:p>
          <a:p>
            <a:r>
              <a:rPr lang="tr-TR" sz="3000" dirty="0" smtClean="0"/>
              <a:t>Kardeş </a:t>
            </a:r>
            <a:r>
              <a:rPr lang="tr-TR" sz="3000" dirty="0" err="1" smtClean="0"/>
              <a:t>kromatidler</a:t>
            </a:r>
            <a:r>
              <a:rPr lang="tr-TR" sz="3000" dirty="0" smtClean="0"/>
              <a:t> ayrılır</a:t>
            </a:r>
          </a:p>
          <a:p>
            <a:r>
              <a:rPr lang="tr-TR" sz="3000" dirty="0" smtClean="0"/>
              <a:t>Zıt kutuplara çekilir.</a:t>
            </a:r>
          </a:p>
          <a:p>
            <a:r>
              <a:rPr lang="tr-TR" sz="3000" dirty="0" smtClean="0"/>
              <a:t>Kromozom sayı ve yapısı korunur.</a:t>
            </a:r>
          </a:p>
        </p:txBody>
      </p:sp>
      <p:pic>
        <p:nvPicPr>
          <p:cNvPr id="53250" name="Picture 2" descr="http://med.mui.ac.ir/slide/genetic/anaphase1.jpg"/>
          <p:cNvPicPr>
            <a:picLocks noChangeAspect="1" noChangeArrowheads="1"/>
          </p:cNvPicPr>
          <p:nvPr/>
        </p:nvPicPr>
        <p:blipFill>
          <a:blip r:embed="rId3" cstate="print"/>
          <a:srcRect/>
          <a:stretch>
            <a:fillRect/>
          </a:stretch>
        </p:blipFill>
        <p:spPr bwMode="auto">
          <a:xfrm>
            <a:off x="0" y="1556792"/>
            <a:ext cx="2200275" cy="2562226"/>
          </a:xfrm>
          <a:prstGeom prst="rect">
            <a:avLst/>
          </a:prstGeom>
          <a:noFill/>
        </p:spPr>
      </p:pic>
      <p:pic>
        <p:nvPicPr>
          <p:cNvPr id="53252" name="Picture 4" descr="http://med.mui.ac.ir/slide/genetic/anaphase2.jpg"/>
          <p:cNvPicPr>
            <a:picLocks noChangeAspect="1" noChangeArrowheads="1"/>
          </p:cNvPicPr>
          <p:nvPr/>
        </p:nvPicPr>
        <p:blipFill>
          <a:blip r:embed="rId4" cstate="print"/>
          <a:srcRect/>
          <a:stretch>
            <a:fillRect/>
          </a:stretch>
        </p:blipFill>
        <p:spPr bwMode="auto">
          <a:xfrm>
            <a:off x="1547664" y="3789040"/>
            <a:ext cx="2066925" cy="2390775"/>
          </a:xfrm>
          <a:prstGeom prst="rect">
            <a:avLst/>
          </a:prstGeom>
          <a:noFill/>
        </p:spPr>
      </p:pic>
      <p:pic>
        <p:nvPicPr>
          <p:cNvPr id="53254" name="Picture 6" descr="anaphase"/>
          <p:cNvPicPr>
            <a:picLocks noChangeAspect="1" noChangeArrowheads="1"/>
          </p:cNvPicPr>
          <p:nvPr/>
        </p:nvPicPr>
        <p:blipFill>
          <a:blip r:embed="rId5" cstate="print"/>
          <a:srcRect/>
          <a:stretch>
            <a:fillRect/>
          </a:stretch>
        </p:blipFill>
        <p:spPr bwMode="auto">
          <a:xfrm>
            <a:off x="0" y="0"/>
            <a:ext cx="1546544" cy="1391891"/>
          </a:xfrm>
          <a:prstGeom prst="rect">
            <a:avLst/>
          </a:prstGeom>
          <a:noFill/>
        </p:spPr>
      </p:pic>
      <p:pic>
        <p:nvPicPr>
          <p:cNvPr id="8" name="Picture 6" descr="anaphase"/>
          <p:cNvPicPr>
            <a:picLocks noChangeAspect="1" noChangeArrowheads="1"/>
          </p:cNvPicPr>
          <p:nvPr/>
        </p:nvPicPr>
        <p:blipFill>
          <a:blip r:embed="rId5" cstate="print"/>
          <a:srcRect/>
          <a:stretch>
            <a:fillRect/>
          </a:stretch>
        </p:blipFill>
        <p:spPr bwMode="auto">
          <a:xfrm>
            <a:off x="7597456" y="0"/>
            <a:ext cx="1546544" cy="139189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204</TotalTime>
  <Words>867</Words>
  <Application>Microsoft Office PowerPoint</Application>
  <PresentationFormat>Ekran Gösterisi (4:3)</PresentationFormat>
  <Paragraphs>107</Paragraphs>
  <Slides>22</Slides>
  <Notes>22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22</vt:i4>
      </vt:variant>
    </vt:vector>
  </HeadingPairs>
  <TitlesOfParts>
    <vt:vector size="24" baseType="lpstr">
      <vt:lpstr>Modül</vt:lpstr>
      <vt:lpstr>Presentation</vt:lpstr>
      <vt:lpstr>MİTOZ BÖLÜNME</vt:lpstr>
      <vt:lpstr>Slayt 2</vt:lpstr>
      <vt:lpstr>MİTOZ BÖLÜNME</vt:lpstr>
      <vt:lpstr>Slayt 4</vt:lpstr>
      <vt:lpstr>                 İNTERFAZ</vt:lpstr>
      <vt:lpstr>                    PROFAZ</vt:lpstr>
      <vt:lpstr>PROMETAFAZ</vt:lpstr>
      <vt:lpstr>METAFAZ</vt:lpstr>
      <vt:lpstr>ANAFAZ</vt:lpstr>
      <vt:lpstr>TELOFAZ</vt:lpstr>
      <vt:lpstr>SİTOKİNEZ</vt:lpstr>
      <vt:lpstr>Slayt 12</vt:lpstr>
      <vt:lpstr>BİTKİ HÜCRESİNDE MİTOZ</vt:lpstr>
      <vt:lpstr>BİTKİ HÜCRESİNDE MİTOZ</vt:lpstr>
      <vt:lpstr>Slayt 15</vt:lpstr>
      <vt:lpstr>QUİZ</vt:lpstr>
      <vt:lpstr>Hangi mitoz aşaması?</vt:lpstr>
      <vt:lpstr>Hangi mitoz aşaması?</vt:lpstr>
      <vt:lpstr>Hangi mitoz aşaması?</vt:lpstr>
      <vt:lpstr>Hangi mitoz aşaması?</vt:lpstr>
      <vt:lpstr>Hangi mitoz aşaması?</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MİTOZ BÖLÜNME</dc:title>
  <dc:creator>Merve</dc:creator>
  <cp:lastModifiedBy>Merve</cp:lastModifiedBy>
  <cp:revision>4</cp:revision>
  <dcterms:created xsi:type="dcterms:W3CDTF">2011-11-15T12:01:27Z</dcterms:created>
  <dcterms:modified xsi:type="dcterms:W3CDTF">2012-11-01T13:15:54Z</dcterms:modified>
</cp:coreProperties>
</file>