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4"/>
  </p:notesMasterIdLst>
  <p:sldIdLst>
    <p:sldId id="256" r:id="rId3"/>
    <p:sldId id="257" r:id="rId4"/>
    <p:sldId id="301" r:id="rId5"/>
    <p:sldId id="261" r:id="rId6"/>
    <p:sldId id="302" r:id="rId7"/>
    <p:sldId id="262" r:id="rId8"/>
    <p:sldId id="304" r:id="rId9"/>
    <p:sldId id="263" r:id="rId10"/>
    <p:sldId id="264" r:id="rId11"/>
    <p:sldId id="265" r:id="rId12"/>
    <p:sldId id="307" r:id="rId13"/>
    <p:sldId id="309" r:id="rId14"/>
    <p:sldId id="266" r:id="rId15"/>
    <p:sldId id="305" r:id="rId16"/>
    <p:sldId id="310" r:id="rId17"/>
    <p:sldId id="314" r:id="rId18"/>
    <p:sldId id="315" r:id="rId19"/>
    <p:sldId id="268" r:id="rId20"/>
    <p:sldId id="269" r:id="rId21"/>
    <p:sldId id="311" r:id="rId22"/>
    <p:sldId id="313" r:id="rId23"/>
    <p:sldId id="271" r:id="rId24"/>
    <p:sldId id="312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259" r:id="rId38"/>
    <p:sldId id="316" r:id="rId39"/>
    <p:sldId id="317" r:id="rId40"/>
    <p:sldId id="318" r:id="rId41"/>
    <p:sldId id="319" r:id="rId42"/>
    <p:sldId id="32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>
        <p:scale>
          <a:sx n="70" d="100"/>
          <a:sy n="70" d="100"/>
        </p:scale>
        <p:origin x="-115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19DE33-7CA2-403B-A36C-162543FFA2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8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8CE32-491B-43BD-BA6D-E60E3F26301D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E33-7CA2-403B-A36C-162543FFA2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tr-TR" noProof="0" smtClean="0"/>
              <a:t>Asıl başlık stili için tıklatın</a:t>
            </a:r>
            <a:endParaRPr lang="en-US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  <a:endParaRPr lang="en-US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672100-5658-4D61-AB54-BFE45B53A5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59C0A-1EE6-4C36-BF8B-D726C916B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58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2AB04-F892-4BC8-81C9-AB5EFF0466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532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CE3141-CC05-48AA-93CD-17EEFEE8F2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8D86F-FB53-4A98-9123-6C5775B95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189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1899B-431A-42F3-9FA6-A4D3F9577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151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78D26-A8A7-4EF9-A6E1-3BE146A91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523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BFEC-1B63-4F55-B3DC-E87E36D239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395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662B4-76A7-4EE1-BF56-3803A6690B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576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9C5C2-613E-470E-8478-3CFF762902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0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3EBB2-57CB-4C57-B106-D92B5F0160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38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21025-C1AC-4075-A8CC-9F1FB76B6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978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C022C-2553-4072-8452-644D6138DC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656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9EF1D-D3C6-4CD6-8192-86B2EA289B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72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46C1-CB35-482C-85AA-910DF437F7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25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61698-A5EB-45E4-88EA-7028C3C34C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39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DF2B6-EA75-46B2-98C7-1E581AD49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8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FFD6A-EA51-4E2A-A7FA-3ED6EEBA8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862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E31B2-7C2F-4683-9801-7D815973DD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62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62704-412E-42C3-AC96-0F0A7A420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08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E6682-C8E5-495A-8C30-FEC71C7A68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648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7767B-CED5-4A25-AB34-1A6FAB4348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818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95E803-B7BA-4954-9251-33F6FCC2D47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D66622-680B-40CB-A428-E35FF6EEA5B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DNA İZOLASYONU</a:t>
            </a:r>
            <a:endParaRPr lang="tr-TR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Arş. Gör. Meliha Merve HIZ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00050" y="334030"/>
            <a:ext cx="8605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DNA izolasyonunda  ilk  aşama hücre  </a:t>
            </a:r>
            <a:br>
              <a:rPr lang="tr-TR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tr-TR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duvarın parçalanmasıdır.</a:t>
            </a:r>
            <a:endParaRPr lang="tr-TR" sz="3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914400" y="2019299"/>
            <a:ext cx="78822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Fiziksel Parçalama : Dondurup – çözme</a:t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Kimyasal Madde ile Muamele</a:t>
            </a:r>
          </a:p>
          <a:p>
            <a:endParaRPr lang="tr-TR" sz="3200" b="1" dirty="0"/>
          </a:p>
          <a:p>
            <a:endParaRPr lang="tr-TR" sz="3200" b="1" dirty="0"/>
          </a:p>
        </p:txBody>
      </p:sp>
      <p:pic>
        <p:nvPicPr>
          <p:cNvPr id="93188" name="Picture 4" descr="http://www.cksinfo.com/clipart/science/chemistry/test-tube-bubbl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2613" flipH="1">
            <a:off x="7798206" y="2952750"/>
            <a:ext cx="59208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61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13011" y="180045"/>
            <a:ext cx="9020175" cy="671293"/>
          </a:xfrm>
        </p:spPr>
        <p:txBody>
          <a:bodyPr/>
          <a:lstStyle/>
          <a:p>
            <a:r>
              <a:rPr lang="tr-TR" dirty="0" smtClean="0"/>
              <a:t>Kimyasal Maddeler ve Kullanım Nedenleri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5619" y="938048"/>
            <a:ext cx="8294961" cy="4525963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Tuz,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H</a:t>
            </a: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ücre </a:t>
            </a:r>
            <a:r>
              <a:rPr lang="tr-T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duvarından geçerek proteinleri DNA’ dan </a:t>
            </a: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ayırır.</a:t>
            </a:r>
          </a:p>
          <a:p>
            <a:pPr>
              <a:defRPr/>
            </a:pP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Deterjan</a:t>
            </a:r>
            <a:b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Hücre duvarının geçirgenliğini arttırarak hücre içeriğinin serbest kalmasını sağlar.</a:t>
            </a:r>
          </a:p>
          <a:p>
            <a:pPr>
              <a:defRPr/>
            </a:pP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Etil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asetat,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Toluen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, SDS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membran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</a:t>
            </a:r>
            <a:r>
              <a:rPr lang="tr-TR" dirty="0">
                <a:cs typeface="Arial" charset="0"/>
              </a:rPr>
              <a:t>yapısını bozmada,</a:t>
            </a:r>
          </a:p>
          <a:p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EDTA </a:t>
            </a:r>
            <a:b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Mg+2  </a:t>
            </a:r>
            <a:r>
              <a:rPr lang="tr-T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bağlayarak </a:t>
            </a:r>
            <a:r>
              <a:rPr lang="tr-TR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DNaz</a:t>
            </a:r>
            <a:r>
              <a:rPr lang="tr-T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aktivitesini </a:t>
            </a:r>
            <a:r>
              <a:rPr lang="tr-TR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inhibe</a:t>
            </a:r>
            <a:r>
              <a:rPr lang="tr-TR" dirty="0" err="1" smtClean="0"/>
              <a:t>isyonu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</a:t>
            </a: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stabilizasyonu</a:t>
            </a:r>
          </a:p>
          <a:p>
            <a:r>
              <a:rPr lang="tr-TR" b="1" dirty="0" err="1" smtClean="0">
                <a:solidFill>
                  <a:srgbClr val="F47CCC"/>
                </a:solidFill>
                <a:cs typeface="Arial" charset="0"/>
              </a:rPr>
              <a:t>İzopropanol</a:t>
            </a:r>
            <a:r>
              <a:rPr lang="tr-TR" b="1" dirty="0" smtClean="0">
                <a:solidFill>
                  <a:srgbClr val="F47CCC"/>
                </a:solidFill>
                <a:cs typeface="Arial" charset="0"/>
              </a:rPr>
              <a:t> </a:t>
            </a:r>
            <a:r>
              <a:rPr lang="tr-TR" b="1" dirty="0">
                <a:solidFill>
                  <a:srgbClr val="F47CCC"/>
                </a:solidFill>
                <a:cs typeface="Arial" charset="0"/>
              </a:rPr>
              <a:t>ve etanol</a:t>
            </a:r>
            <a:r>
              <a:rPr lang="tr-TR" dirty="0">
                <a:cs typeface="Arial" charset="0"/>
              </a:rPr>
              <a:t>: Nükleik asitlerin çöktürülmesinde,</a:t>
            </a:r>
          </a:p>
          <a:p>
            <a:pPr>
              <a:buNone/>
              <a:defRPr/>
            </a:pPr>
            <a:r>
              <a:rPr lang="tr-TR" dirty="0" smtClean="0">
                <a:cs typeface="Arial" charset="0"/>
              </a:rPr>
              <a:t>*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922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13011" y="180045"/>
            <a:ext cx="9020175" cy="671293"/>
          </a:xfrm>
        </p:spPr>
        <p:txBody>
          <a:bodyPr/>
          <a:lstStyle/>
          <a:p>
            <a:r>
              <a:rPr lang="tr-TR" dirty="0" smtClean="0"/>
              <a:t>Kimyasal Maddeler ve Kullanım Nedenleri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5619" y="1090448"/>
            <a:ext cx="8294961" cy="4525963"/>
          </a:xfrm>
        </p:spPr>
        <p:txBody>
          <a:bodyPr/>
          <a:lstStyle/>
          <a:p>
            <a:pPr>
              <a:defRPr/>
            </a:pPr>
            <a:r>
              <a:rPr lang="tr-TR" b="1" dirty="0">
                <a:solidFill>
                  <a:srgbClr val="92D050"/>
                </a:solidFill>
                <a:cs typeface="Arial" charset="0"/>
              </a:rPr>
              <a:t>Amonyum sülfat ve sodyum </a:t>
            </a:r>
            <a:r>
              <a:rPr lang="tr-TR" b="1" dirty="0" smtClean="0">
                <a:solidFill>
                  <a:srgbClr val="92D050"/>
                </a:solidFill>
                <a:cs typeface="Arial" charset="0"/>
              </a:rPr>
              <a:t>sülfat</a:t>
            </a:r>
            <a:r>
              <a:rPr lang="tr-TR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/>
            </a:r>
            <a:br>
              <a:rPr lang="tr-TR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</a:br>
            <a:r>
              <a:rPr lang="tr-TR" dirty="0" smtClean="0">
                <a:cs typeface="Arial" charset="0"/>
              </a:rPr>
              <a:t>Proteinlerin çöktürülmesinde</a:t>
            </a:r>
            <a:br>
              <a:rPr lang="tr-TR" dirty="0" smtClean="0">
                <a:cs typeface="Arial" charset="0"/>
              </a:rPr>
            </a:br>
            <a:endParaRPr lang="tr-TR" dirty="0">
              <a:cs typeface="Arial" charset="0"/>
            </a:endParaRPr>
          </a:p>
          <a:p>
            <a:pPr>
              <a:defRPr/>
            </a:pPr>
            <a:r>
              <a:rPr lang="tr-TR" dirty="0" err="1" smtClean="0"/>
              <a:t>Proteinaz</a:t>
            </a:r>
            <a:endParaRPr lang="tr-TR" dirty="0"/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Homojen bir karışım oluşmasını sağlamaktadırlar. </a:t>
            </a:r>
          </a:p>
          <a:p>
            <a:pPr marL="0" indent="0">
              <a:buNone/>
            </a:pP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dirty="0" err="1" smtClean="0"/>
              <a:t>Rnaz</a:t>
            </a:r>
            <a:endParaRPr lang="tr-TR" dirty="0" smtClean="0"/>
          </a:p>
          <a:p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Hücre içinde bulunan RNA’lar tek </a:t>
            </a:r>
            <a:r>
              <a:rPr lang="tr-TR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iplikçik</a:t>
            </a: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halde stabil olabildiklerinden onların da ortamdan uzaklaştırılması gerekir ve bunun için de </a:t>
            </a:r>
            <a:r>
              <a:rPr lang="tr-TR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RNaz</a:t>
            </a: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enzimi kullanılır.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76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roahsbiology.pbworks.com/f/1241857789/Cell_membra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2191"/>
            <a:ext cx="76200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70577" y="4318960"/>
            <a:ext cx="7772400" cy="1500187"/>
          </a:xfrm>
        </p:spPr>
        <p:txBody>
          <a:bodyPr/>
          <a:lstStyle/>
          <a:p>
            <a:r>
              <a:rPr lang="tr-TR" sz="3200" dirty="0" smtClean="0"/>
              <a:t>Hücre </a:t>
            </a:r>
            <a:r>
              <a:rPr lang="tr-TR" sz="3200" dirty="0" err="1" smtClean="0"/>
              <a:t>Membranın</a:t>
            </a:r>
            <a:r>
              <a:rPr lang="tr-TR" sz="3200" dirty="0" smtClean="0"/>
              <a:t> parçalanması</a:t>
            </a:r>
          </a:p>
          <a:p>
            <a:endParaRPr lang="tr-TR" sz="3200" dirty="0"/>
          </a:p>
          <a:p>
            <a:r>
              <a:rPr lang="tr-TR" sz="3200" dirty="0" err="1" smtClean="0"/>
              <a:t>Dna</a:t>
            </a:r>
            <a:r>
              <a:rPr lang="tr-TR" sz="3200" dirty="0" smtClean="0"/>
              <a:t> </a:t>
            </a:r>
            <a:r>
              <a:rPr lang="tr-TR" sz="3200" dirty="0" err="1" smtClean="0"/>
              <a:t>Ekstraksiyonu</a:t>
            </a:r>
            <a:r>
              <a:rPr lang="tr-TR" sz="3200" dirty="0" smtClean="0"/>
              <a:t> için SDS veya CTAB gibi çözücüler ile muamele edilerek, hücre zarı parçalanır.</a:t>
            </a:r>
          </a:p>
          <a:p>
            <a:endParaRPr lang="tr-TR" sz="3200" dirty="0"/>
          </a:p>
          <a:p>
            <a:endParaRPr lang="tr-TR" sz="3200" dirty="0" smtClean="0"/>
          </a:p>
          <a:p>
            <a:endParaRPr lang="tr-TR" sz="3200" dirty="0"/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8711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DNA </a:t>
            </a:r>
            <a:r>
              <a:rPr lang="tr-TR" dirty="0" err="1" smtClean="0"/>
              <a:t>Nükleaz’lardan</a:t>
            </a:r>
            <a:r>
              <a:rPr lang="tr-TR" dirty="0" smtClean="0"/>
              <a:t> Uzaklaştırılır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Saflaştırmaya çalıştığımız DNA, organik bir moleküldür ve </a:t>
            </a:r>
            <a:r>
              <a:rPr lang="tr-TR" dirty="0" err="1" smtClean="0"/>
              <a:t>nükleazlar</a:t>
            </a:r>
            <a:r>
              <a:rPr lang="tr-TR" dirty="0" smtClean="0"/>
              <a:t> tarafından </a:t>
            </a:r>
            <a:r>
              <a:rPr lang="tr-TR" dirty="0" err="1" smtClean="0"/>
              <a:t>enzimatik</a:t>
            </a:r>
            <a:r>
              <a:rPr lang="tr-TR" dirty="0" smtClean="0"/>
              <a:t> olarak parçalanabilir.</a:t>
            </a:r>
          </a:p>
          <a:p>
            <a:endParaRPr lang="tr-TR" dirty="0"/>
          </a:p>
          <a:p>
            <a:r>
              <a:rPr lang="tr-TR" dirty="0" smtClean="0"/>
              <a:t>EDTA gibi deterjanlar </a:t>
            </a:r>
            <a:r>
              <a:rPr lang="tr-TR" dirty="0" err="1" smtClean="0"/>
              <a:t>nükleazların</a:t>
            </a:r>
            <a:r>
              <a:rPr lang="tr-TR" dirty="0" smtClean="0"/>
              <a:t> </a:t>
            </a:r>
            <a:r>
              <a:rPr lang="tr-TR" dirty="0" err="1" smtClean="0"/>
              <a:t>kofaktörü</a:t>
            </a:r>
            <a:r>
              <a:rPr lang="tr-TR" dirty="0" smtClean="0"/>
              <a:t> olan Mg+2 iyonlarına bağlanarak </a:t>
            </a:r>
            <a:r>
              <a:rPr lang="tr-TR" dirty="0" err="1" smtClean="0"/>
              <a:t>şelat</a:t>
            </a:r>
            <a:r>
              <a:rPr lang="tr-TR" dirty="0" smtClean="0"/>
              <a:t> oluşturur.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Kloroform veya Fenol karışımı eklenir.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6" name="Başlık 3"/>
          <p:cNvSpPr txBox="1">
            <a:spLocks/>
          </p:cNvSpPr>
          <p:nvPr/>
        </p:nvSpPr>
        <p:spPr bwMode="auto">
          <a:xfrm>
            <a:off x="324234" y="3264831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dirty="0" smtClean="0"/>
              <a:t>DNA-Protein Kompleksinin Çözülmesi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673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DNA-Protein Kompleksinin Çözülmesi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457200" y="1062148"/>
            <a:ext cx="4040188" cy="639762"/>
          </a:xfrm>
        </p:spPr>
        <p:txBody>
          <a:bodyPr/>
          <a:lstStyle/>
          <a:p>
            <a:r>
              <a:rPr lang="tr-TR" dirty="0" smtClean="0"/>
              <a:t>DENATÜRASYON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457200" y="1701910"/>
            <a:ext cx="4040188" cy="3951288"/>
          </a:xfrm>
        </p:spPr>
        <p:txBody>
          <a:bodyPr/>
          <a:lstStyle/>
          <a:p>
            <a:r>
              <a:rPr lang="tr-TR" dirty="0"/>
              <a:t>K</a:t>
            </a: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imyasal çözülme</a:t>
            </a:r>
          </a:p>
          <a:p>
            <a:r>
              <a:rPr lang="tr-TR" dirty="0" smtClean="0"/>
              <a:t>F</a:t>
            </a: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enol </a:t>
            </a:r>
            <a:r>
              <a:rPr lang="tr-TR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ekstraksiyonu</a:t>
            </a:r>
            <a:r>
              <a:rPr lang="tr-T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işlemi kullanılır. 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Fenol </a:t>
            </a:r>
            <a:r>
              <a:rPr lang="tr-T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ile proteinler ve DNA fragmanları birbirinden ayrılır ve uzaklaşmaları sağlanır.</a:t>
            </a:r>
          </a:p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093679"/>
            <a:ext cx="4041775" cy="639762"/>
          </a:xfrm>
        </p:spPr>
        <p:txBody>
          <a:bodyPr/>
          <a:lstStyle/>
          <a:p>
            <a:r>
              <a:rPr lang="tr-TR" dirty="0" smtClean="0"/>
              <a:t>SPİN KOLON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067505" y="1670379"/>
            <a:ext cx="5265682" cy="3951288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Fiziksel çözülmede </a:t>
            </a:r>
          </a:p>
          <a:p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DNA’yı tutma özellikli</a:t>
            </a:r>
            <a:endParaRPr lang="tr-TR" dirty="0" smtClean="0"/>
          </a:p>
          <a:p>
            <a:r>
              <a:rPr lang="tr-TR" dirty="0" smtClean="0"/>
              <a:t>Öz</a:t>
            </a: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solüsyonlar ile DNA’nın tüpler içine özel olarak yerleştirilen </a:t>
            </a:r>
            <a:r>
              <a:rPr lang="tr-TR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matriks</a:t>
            </a: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tabakasına tutunması sağlanır. </a:t>
            </a:r>
          </a:p>
          <a:p>
            <a:r>
              <a:rPr lang="tr-TR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Matrikse</a:t>
            </a: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tutunamayan moleküller ortamdan –</a:t>
            </a:r>
          </a:p>
          <a:p>
            <a:r>
              <a:rPr lang="tr-TR" dirty="0" smtClean="0"/>
              <a:t>«yıkama»</a:t>
            </a:r>
            <a:endParaRPr lang="tr-TR" dirty="0"/>
          </a:p>
          <a:p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 harici maddelerin tamamen uzaklaşması</a:t>
            </a:r>
          </a:p>
          <a:p>
            <a:r>
              <a:rPr lang="tr-TR" dirty="0" smtClean="0"/>
              <a:t>«</a:t>
            </a:r>
            <a:r>
              <a:rPr lang="tr-TR" dirty="0" err="1" smtClean="0"/>
              <a:t>Elüsyon</a:t>
            </a:r>
            <a:r>
              <a:rPr lang="tr-TR" dirty="0" smtClean="0"/>
              <a:t>»</a:t>
            </a: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</a:t>
            </a:r>
            <a:b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 ile </a:t>
            </a:r>
            <a:r>
              <a:rPr lang="tr-TR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matriksi</a:t>
            </a: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birbirinden ayrılır.</a:t>
            </a:r>
          </a:p>
        </p:txBody>
      </p:sp>
    </p:spTree>
    <p:extLst>
      <p:ext uri="{BB962C8B-B14F-4D97-AF65-F5344CB8AC3E}">
        <p14:creationId xmlns:p14="http://schemas.microsoft.com/office/powerpoint/2010/main" xmlns="" val="28358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FTA Yöntemi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899067" y="1460876"/>
            <a:ext cx="4934492" cy="5019258"/>
          </a:xfrm>
        </p:spPr>
        <p:txBody>
          <a:bodyPr/>
          <a:lstStyle/>
          <a:p>
            <a:r>
              <a:rPr lang="tr-TR" dirty="0" smtClean="0"/>
              <a:t>Hızlı ve etkili DNA hazırlama</a:t>
            </a:r>
          </a:p>
          <a:p>
            <a:r>
              <a:rPr lang="tr-TR" dirty="0" smtClean="0"/>
              <a:t>DNA </a:t>
            </a:r>
            <a:r>
              <a:rPr lang="tr-TR" dirty="0" err="1" smtClean="0"/>
              <a:t>matrix</a:t>
            </a:r>
            <a:r>
              <a:rPr lang="tr-TR" dirty="0" smtClean="0"/>
              <a:t> fiberlere tutturulur.</a:t>
            </a:r>
          </a:p>
          <a:p>
            <a:pPr eaLnBrk="1" hangingPunct="1"/>
            <a:r>
              <a:rPr lang="tr-TR" dirty="0" smtClean="0"/>
              <a:t>Hücre </a:t>
            </a:r>
            <a:r>
              <a:rPr lang="tr-TR" dirty="0" err="1" smtClean="0"/>
              <a:t>membranları</a:t>
            </a:r>
            <a:r>
              <a:rPr lang="tr-TR" dirty="0" smtClean="0"/>
              <a:t> kimyasal </a:t>
            </a:r>
            <a:r>
              <a:rPr lang="tr-TR" dirty="0" err="1" smtClean="0"/>
              <a:t>lizis</a:t>
            </a:r>
            <a:endParaRPr lang="tr-TR" dirty="0" smtClean="0"/>
          </a:p>
          <a:p>
            <a:pPr eaLnBrk="1" hangingPunct="1"/>
            <a:r>
              <a:rPr lang="tr-TR" dirty="0" err="1" smtClean="0"/>
              <a:t>Faj</a:t>
            </a:r>
            <a:r>
              <a:rPr lang="de-DE" dirty="0" smtClean="0"/>
              <a:t>, </a:t>
            </a:r>
            <a:r>
              <a:rPr lang="de-DE" dirty="0" err="1" smtClean="0"/>
              <a:t>virus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tr-TR" dirty="0" err="1" smtClean="0"/>
              <a:t>mikrobiyal</a:t>
            </a:r>
            <a:r>
              <a:rPr lang="tr-TR" dirty="0" smtClean="0"/>
              <a:t> patojenler ve </a:t>
            </a:r>
            <a:r>
              <a:rPr lang="tr-TR" dirty="0" err="1" smtClean="0"/>
              <a:t>immobilize</a:t>
            </a:r>
            <a:r>
              <a:rPr lang="tr-TR" dirty="0" smtClean="0"/>
              <a:t> nükleik asit</a:t>
            </a:r>
          </a:p>
          <a:p>
            <a:pPr eaLnBrk="1" hangingPunct="1"/>
            <a:endParaRPr lang="de-DE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84199" y="4489633"/>
            <a:ext cx="3910096" cy="1917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53" y="1460876"/>
            <a:ext cx="292100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27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533400" y="152400"/>
            <a:ext cx="8005763" cy="6553200"/>
            <a:chOff x="336" y="48"/>
            <a:chExt cx="5043" cy="4128"/>
          </a:xfrm>
        </p:grpSpPr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498" y="73"/>
              <a:ext cx="1484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200" u="sng"/>
                <a:t>ORGANIC</a:t>
              </a:r>
              <a:endParaRPr lang="en-US"/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3970" y="72"/>
              <a:ext cx="10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200" u="sng"/>
                <a:t>FTA Paper</a:t>
              </a:r>
              <a:endParaRPr lang="en-US"/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2415" y="81"/>
              <a:ext cx="91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200" u="sng"/>
                <a:t>CHELEX</a:t>
              </a:r>
              <a:endParaRPr lang="en-US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auto">
            <a:xfrm>
              <a:off x="926" y="486"/>
              <a:ext cx="307" cy="286"/>
            </a:xfrm>
            <a:custGeom>
              <a:avLst/>
              <a:gdLst>
                <a:gd name="T0" fmla="*/ 80 w 430"/>
                <a:gd name="T1" fmla="*/ 100 h 580"/>
                <a:gd name="T2" fmla="*/ 170 w 430"/>
                <a:gd name="T3" fmla="*/ 570 h 580"/>
                <a:gd name="T4" fmla="*/ 260 w 430"/>
                <a:gd name="T5" fmla="*/ 580 h 580"/>
                <a:gd name="T6" fmla="*/ 360 w 430"/>
                <a:gd name="T7" fmla="*/ 100 h 580"/>
                <a:gd name="T8" fmla="*/ 430 w 430"/>
                <a:gd name="T9" fmla="*/ 110 h 580"/>
                <a:gd name="T10" fmla="*/ 420 w 430"/>
                <a:gd name="T11" fmla="*/ 0 h 580"/>
                <a:gd name="T12" fmla="*/ 0 w 430"/>
                <a:gd name="T13" fmla="*/ 0 h 580"/>
                <a:gd name="T14" fmla="*/ 0 w 430"/>
                <a:gd name="T15" fmla="*/ 130 h 580"/>
                <a:gd name="T16" fmla="*/ 80 w 430"/>
                <a:gd name="T17" fmla="*/ 10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580">
                  <a:moveTo>
                    <a:pt x="80" y="100"/>
                  </a:moveTo>
                  <a:lnTo>
                    <a:pt x="170" y="570"/>
                  </a:lnTo>
                  <a:lnTo>
                    <a:pt x="260" y="580"/>
                  </a:lnTo>
                  <a:lnTo>
                    <a:pt x="360" y="100"/>
                  </a:lnTo>
                  <a:lnTo>
                    <a:pt x="430" y="110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80" y="100"/>
                  </a:lnTo>
                  <a:close/>
                </a:path>
              </a:pathLst>
            </a:custGeom>
            <a:solidFill>
              <a:srgbClr val="C0C0C0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auto">
            <a:xfrm>
              <a:off x="2698" y="762"/>
              <a:ext cx="307" cy="287"/>
            </a:xfrm>
            <a:custGeom>
              <a:avLst/>
              <a:gdLst>
                <a:gd name="T0" fmla="*/ 80 w 430"/>
                <a:gd name="T1" fmla="*/ 100 h 580"/>
                <a:gd name="T2" fmla="*/ 170 w 430"/>
                <a:gd name="T3" fmla="*/ 570 h 580"/>
                <a:gd name="T4" fmla="*/ 260 w 430"/>
                <a:gd name="T5" fmla="*/ 580 h 580"/>
                <a:gd name="T6" fmla="*/ 360 w 430"/>
                <a:gd name="T7" fmla="*/ 100 h 580"/>
                <a:gd name="T8" fmla="*/ 430 w 430"/>
                <a:gd name="T9" fmla="*/ 110 h 580"/>
                <a:gd name="T10" fmla="*/ 420 w 430"/>
                <a:gd name="T11" fmla="*/ 0 h 580"/>
                <a:gd name="T12" fmla="*/ 0 w 430"/>
                <a:gd name="T13" fmla="*/ 0 h 580"/>
                <a:gd name="T14" fmla="*/ 0 w 430"/>
                <a:gd name="T15" fmla="*/ 130 h 580"/>
                <a:gd name="T16" fmla="*/ 80 w 430"/>
                <a:gd name="T17" fmla="*/ 10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580">
                  <a:moveTo>
                    <a:pt x="80" y="100"/>
                  </a:moveTo>
                  <a:lnTo>
                    <a:pt x="170" y="570"/>
                  </a:lnTo>
                  <a:lnTo>
                    <a:pt x="260" y="580"/>
                  </a:lnTo>
                  <a:lnTo>
                    <a:pt x="360" y="100"/>
                  </a:lnTo>
                  <a:lnTo>
                    <a:pt x="430" y="110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80" y="100"/>
                  </a:lnTo>
                  <a:close/>
                </a:path>
              </a:pathLst>
            </a:custGeom>
            <a:solidFill>
              <a:srgbClr val="C0C0C0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auto">
            <a:xfrm>
              <a:off x="850" y="312"/>
              <a:ext cx="215" cy="148"/>
            </a:xfrm>
            <a:custGeom>
              <a:avLst/>
              <a:gdLst>
                <a:gd name="T0" fmla="*/ 0 w 750"/>
                <a:gd name="T1" fmla="*/ 107 h 302"/>
                <a:gd name="T2" fmla="*/ 585 w 750"/>
                <a:gd name="T3" fmla="*/ 32 h 302"/>
                <a:gd name="T4" fmla="*/ 750 w 750"/>
                <a:gd name="T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0" h="302">
                  <a:moveTo>
                    <a:pt x="0" y="107"/>
                  </a:moveTo>
                  <a:cubicBezTo>
                    <a:pt x="230" y="53"/>
                    <a:pt x="460" y="0"/>
                    <a:pt x="585" y="32"/>
                  </a:cubicBezTo>
                  <a:cubicBezTo>
                    <a:pt x="710" y="64"/>
                    <a:pt x="733" y="260"/>
                    <a:pt x="750" y="302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410" y="336"/>
              <a:ext cx="598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Blood stain</a:t>
              </a:r>
              <a:endParaRPr lang="en-US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3727" y="48"/>
              <a:ext cx="0" cy="3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2166" y="58"/>
              <a:ext cx="0" cy="39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4032" y="951"/>
              <a:ext cx="59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PUNCH</a:t>
              </a:r>
              <a:endParaRPr lang="en-US"/>
            </a:p>
          </p:txBody>
        </p:sp>
        <p:sp>
          <p:nvSpPr>
            <p:cNvPr id="28687" name="Oval 15"/>
            <p:cNvSpPr>
              <a:spLocks noChangeArrowheads="1"/>
            </p:cNvSpPr>
            <p:nvPr/>
          </p:nvSpPr>
          <p:spPr bwMode="auto">
            <a:xfrm>
              <a:off x="4348" y="1583"/>
              <a:ext cx="73" cy="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auto">
            <a:xfrm>
              <a:off x="4230" y="1477"/>
              <a:ext cx="307" cy="286"/>
            </a:xfrm>
            <a:custGeom>
              <a:avLst/>
              <a:gdLst>
                <a:gd name="T0" fmla="*/ 80 w 430"/>
                <a:gd name="T1" fmla="*/ 100 h 580"/>
                <a:gd name="T2" fmla="*/ 170 w 430"/>
                <a:gd name="T3" fmla="*/ 570 h 580"/>
                <a:gd name="T4" fmla="*/ 260 w 430"/>
                <a:gd name="T5" fmla="*/ 580 h 580"/>
                <a:gd name="T6" fmla="*/ 360 w 430"/>
                <a:gd name="T7" fmla="*/ 100 h 580"/>
                <a:gd name="T8" fmla="*/ 430 w 430"/>
                <a:gd name="T9" fmla="*/ 110 h 580"/>
                <a:gd name="T10" fmla="*/ 420 w 430"/>
                <a:gd name="T11" fmla="*/ 0 h 580"/>
                <a:gd name="T12" fmla="*/ 0 w 430"/>
                <a:gd name="T13" fmla="*/ 0 h 580"/>
                <a:gd name="T14" fmla="*/ 0 w 430"/>
                <a:gd name="T15" fmla="*/ 130 h 580"/>
                <a:gd name="T16" fmla="*/ 80 w 430"/>
                <a:gd name="T17" fmla="*/ 10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580">
                  <a:moveTo>
                    <a:pt x="80" y="100"/>
                  </a:moveTo>
                  <a:lnTo>
                    <a:pt x="170" y="570"/>
                  </a:lnTo>
                  <a:lnTo>
                    <a:pt x="260" y="580"/>
                  </a:lnTo>
                  <a:lnTo>
                    <a:pt x="360" y="100"/>
                  </a:lnTo>
                  <a:lnTo>
                    <a:pt x="430" y="110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80" y="1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28689" name="Group 17"/>
            <p:cNvGrpSpPr>
              <a:grpSpLocks/>
            </p:cNvGrpSpPr>
            <p:nvPr/>
          </p:nvGrpSpPr>
          <p:grpSpPr bwMode="auto">
            <a:xfrm>
              <a:off x="4112" y="405"/>
              <a:ext cx="350" cy="369"/>
              <a:chOff x="8709" y="3377"/>
              <a:chExt cx="685" cy="1132"/>
            </a:xfrm>
          </p:grpSpPr>
          <p:sp>
            <p:nvSpPr>
              <p:cNvPr id="28690" name="Rectangle 18"/>
              <p:cNvSpPr>
                <a:spLocks noChangeArrowheads="1"/>
              </p:cNvSpPr>
              <p:nvPr/>
            </p:nvSpPr>
            <p:spPr bwMode="auto">
              <a:xfrm>
                <a:off x="8709" y="3377"/>
                <a:ext cx="685" cy="1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691" name="Oval 19"/>
              <p:cNvSpPr>
                <a:spLocks noChangeArrowheads="1"/>
              </p:cNvSpPr>
              <p:nvPr/>
            </p:nvSpPr>
            <p:spPr bwMode="auto">
              <a:xfrm>
                <a:off x="8863" y="3532"/>
                <a:ext cx="412" cy="4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8692" name="Group 20"/>
              <p:cNvGrpSpPr>
                <a:grpSpLocks/>
              </p:cNvGrpSpPr>
              <p:nvPr/>
            </p:nvGrpSpPr>
            <p:grpSpPr bwMode="auto">
              <a:xfrm>
                <a:off x="8932" y="4226"/>
                <a:ext cx="287" cy="198"/>
                <a:chOff x="9792" y="4166"/>
                <a:chExt cx="287" cy="198"/>
              </a:xfrm>
            </p:grpSpPr>
            <p:sp>
              <p:nvSpPr>
                <p:cNvPr id="28693" name="Line 21"/>
                <p:cNvSpPr>
                  <a:spLocks noChangeShapeType="1"/>
                </p:cNvSpPr>
                <p:nvPr/>
              </p:nvSpPr>
              <p:spPr bwMode="auto">
                <a:xfrm>
                  <a:off x="9792" y="4176"/>
                  <a:ext cx="0" cy="1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694" name="Line 22"/>
                <p:cNvSpPr>
                  <a:spLocks noChangeShapeType="1"/>
                </p:cNvSpPr>
                <p:nvPr/>
              </p:nvSpPr>
              <p:spPr bwMode="auto">
                <a:xfrm>
                  <a:off x="9899" y="4169"/>
                  <a:ext cx="0" cy="1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695" name="Line 23"/>
                <p:cNvSpPr>
                  <a:spLocks noChangeShapeType="1"/>
                </p:cNvSpPr>
                <p:nvPr/>
              </p:nvSpPr>
              <p:spPr bwMode="auto">
                <a:xfrm>
                  <a:off x="9959" y="4169"/>
                  <a:ext cx="0" cy="1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696" name="Line 24"/>
                <p:cNvSpPr>
                  <a:spLocks noChangeShapeType="1"/>
                </p:cNvSpPr>
                <p:nvPr/>
              </p:nvSpPr>
              <p:spPr bwMode="auto">
                <a:xfrm>
                  <a:off x="10019" y="4169"/>
                  <a:ext cx="0" cy="1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697" name="Line 25"/>
                <p:cNvSpPr>
                  <a:spLocks noChangeShapeType="1"/>
                </p:cNvSpPr>
                <p:nvPr/>
              </p:nvSpPr>
              <p:spPr bwMode="auto">
                <a:xfrm>
                  <a:off x="10079" y="4169"/>
                  <a:ext cx="0" cy="1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698" name="Line 26"/>
                <p:cNvSpPr>
                  <a:spLocks noChangeShapeType="1"/>
                </p:cNvSpPr>
                <p:nvPr/>
              </p:nvSpPr>
              <p:spPr bwMode="auto">
                <a:xfrm>
                  <a:off x="9852" y="4166"/>
                  <a:ext cx="0" cy="1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8699" name="Group 27"/>
            <p:cNvGrpSpPr>
              <a:grpSpLocks/>
            </p:cNvGrpSpPr>
            <p:nvPr/>
          </p:nvGrpSpPr>
          <p:grpSpPr bwMode="auto">
            <a:xfrm>
              <a:off x="4645" y="879"/>
              <a:ext cx="350" cy="369"/>
              <a:chOff x="9949" y="3487"/>
              <a:chExt cx="685" cy="1132"/>
            </a:xfrm>
          </p:grpSpPr>
          <p:grpSp>
            <p:nvGrpSpPr>
              <p:cNvPr id="28700" name="Group 28"/>
              <p:cNvGrpSpPr>
                <a:grpSpLocks/>
              </p:cNvGrpSpPr>
              <p:nvPr/>
            </p:nvGrpSpPr>
            <p:grpSpPr bwMode="auto">
              <a:xfrm>
                <a:off x="9949" y="3487"/>
                <a:ext cx="685" cy="1132"/>
                <a:chOff x="8709" y="3377"/>
                <a:chExt cx="685" cy="1132"/>
              </a:xfrm>
            </p:grpSpPr>
            <p:sp>
              <p:nvSpPr>
                <p:cNvPr id="28701" name="Rectangle 29"/>
                <p:cNvSpPr>
                  <a:spLocks noChangeArrowheads="1"/>
                </p:cNvSpPr>
                <p:nvPr/>
              </p:nvSpPr>
              <p:spPr bwMode="auto">
                <a:xfrm>
                  <a:off x="8709" y="3377"/>
                  <a:ext cx="685" cy="11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702" name="Oval 30"/>
                <p:cNvSpPr>
                  <a:spLocks noChangeArrowheads="1"/>
                </p:cNvSpPr>
                <p:nvPr/>
              </p:nvSpPr>
              <p:spPr bwMode="auto">
                <a:xfrm>
                  <a:off x="8863" y="3532"/>
                  <a:ext cx="412" cy="429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grpSp>
              <p:nvGrpSpPr>
                <p:cNvPr id="28703" name="Group 31"/>
                <p:cNvGrpSpPr>
                  <a:grpSpLocks/>
                </p:cNvGrpSpPr>
                <p:nvPr/>
              </p:nvGrpSpPr>
              <p:grpSpPr bwMode="auto">
                <a:xfrm>
                  <a:off x="8932" y="4226"/>
                  <a:ext cx="287" cy="198"/>
                  <a:chOff x="9792" y="4166"/>
                  <a:chExt cx="287" cy="198"/>
                </a:xfrm>
              </p:grpSpPr>
              <p:sp>
                <p:nvSpPr>
                  <p:cNvPr id="2870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9792" y="4176"/>
                    <a:ext cx="0" cy="18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2870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9899" y="4169"/>
                    <a:ext cx="0" cy="18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2870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9959" y="4169"/>
                    <a:ext cx="0" cy="18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2870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0019" y="4169"/>
                    <a:ext cx="0" cy="18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2870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0079" y="4169"/>
                    <a:ext cx="0" cy="18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2870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9852" y="4166"/>
                    <a:ext cx="0" cy="18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sp>
            <p:nvSpPr>
              <p:cNvPr id="28710" name="Oval 38"/>
              <p:cNvSpPr>
                <a:spLocks noChangeArrowheads="1"/>
              </p:cNvSpPr>
              <p:nvPr/>
            </p:nvSpPr>
            <p:spPr bwMode="auto">
              <a:xfrm>
                <a:off x="10310" y="381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28711" name="Text Box 39"/>
            <p:cNvSpPr txBox="1">
              <a:spLocks noChangeArrowheads="1"/>
            </p:cNvSpPr>
            <p:nvPr/>
          </p:nvSpPr>
          <p:spPr bwMode="auto">
            <a:xfrm>
              <a:off x="3827" y="1824"/>
              <a:ext cx="14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WASH Multiple Times with extraction buffer</a:t>
              </a:r>
              <a:endParaRPr lang="en-US"/>
            </a:p>
          </p:txBody>
        </p:sp>
        <p:sp>
          <p:nvSpPr>
            <p:cNvPr id="28712" name="Text Box 40"/>
            <p:cNvSpPr txBox="1">
              <a:spLocks noChangeArrowheads="1"/>
            </p:cNvSpPr>
            <p:nvPr/>
          </p:nvSpPr>
          <p:spPr bwMode="auto">
            <a:xfrm>
              <a:off x="3974" y="3373"/>
              <a:ext cx="105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PERFORM PCR</a:t>
              </a:r>
              <a:endParaRPr lang="en-US"/>
            </a:p>
          </p:txBody>
        </p:sp>
        <p:grpSp>
          <p:nvGrpSpPr>
            <p:cNvPr id="28713" name="Group 41"/>
            <p:cNvGrpSpPr>
              <a:grpSpLocks/>
            </p:cNvGrpSpPr>
            <p:nvPr/>
          </p:nvGrpSpPr>
          <p:grpSpPr bwMode="auto">
            <a:xfrm>
              <a:off x="4240" y="2352"/>
              <a:ext cx="965" cy="528"/>
              <a:chOff x="8940" y="8996"/>
              <a:chExt cx="1890" cy="1620"/>
            </a:xfrm>
          </p:grpSpPr>
          <p:sp>
            <p:nvSpPr>
              <p:cNvPr id="28714" name="Oval 42"/>
              <p:cNvSpPr>
                <a:spLocks noChangeArrowheads="1"/>
              </p:cNvSpPr>
              <p:nvPr/>
            </p:nvSpPr>
            <p:spPr bwMode="auto">
              <a:xfrm>
                <a:off x="9168" y="10068"/>
                <a:ext cx="143" cy="14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715" name="Freeform 43"/>
              <p:cNvSpPr>
                <a:spLocks/>
              </p:cNvSpPr>
              <p:nvPr/>
            </p:nvSpPr>
            <p:spPr bwMode="auto">
              <a:xfrm>
                <a:off x="8940" y="9736"/>
                <a:ext cx="600" cy="880"/>
              </a:xfrm>
              <a:custGeom>
                <a:avLst/>
                <a:gdLst>
                  <a:gd name="T0" fmla="*/ 80 w 430"/>
                  <a:gd name="T1" fmla="*/ 100 h 580"/>
                  <a:gd name="T2" fmla="*/ 170 w 430"/>
                  <a:gd name="T3" fmla="*/ 570 h 580"/>
                  <a:gd name="T4" fmla="*/ 260 w 430"/>
                  <a:gd name="T5" fmla="*/ 580 h 580"/>
                  <a:gd name="T6" fmla="*/ 360 w 430"/>
                  <a:gd name="T7" fmla="*/ 100 h 580"/>
                  <a:gd name="T8" fmla="*/ 430 w 430"/>
                  <a:gd name="T9" fmla="*/ 110 h 580"/>
                  <a:gd name="T10" fmla="*/ 420 w 430"/>
                  <a:gd name="T11" fmla="*/ 0 h 580"/>
                  <a:gd name="T12" fmla="*/ 0 w 430"/>
                  <a:gd name="T13" fmla="*/ 0 h 580"/>
                  <a:gd name="T14" fmla="*/ 0 w 430"/>
                  <a:gd name="T15" fmla="*/ 130 h 580"/>
                  <a:gd name="T16" fmla="*/ 80 w 430"/>
                  <a:gd name="T17" fmla="*/ 10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580">
                    <a:moveTo>
                      <a:pt x="80" y="100"/>
                    </a:moveTo>
                    <a:lnTo>
                      <a:pt x="170" y="570"/>
                    </a:lnTo>
                    <a:lnTo>
                      <a:pt x="260" y="580"/>
                    </a:lnTo>
                    <a:lnTo>
                      <a:pt x="360" y="100"/>
                    </a:lnTo>
                    <a:lnTo>
                      <a:pt x="430" y="110"/>
                    </a:lnTo>
                    <a:lnTo>
                      <a:pt x="420" y="0"/>
                    </a:lnTo>
                    <a:lnTo>
                      <a:pt x="0" y="0"/>
                    </a:lnTo>
                    <a:lnTo>
                      <a:pt x="0" y="130"/>
                    </a:lnTo>
                    <a:lnTo>
                      <a:pt x="80" y="100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716" name="Freeform 44"/>
              <p:cNvSpPr>
                <a:spLocks/>
              </p:cNvSpPr>
              <p:nvPr/>
            </p:nvSpPr>
            <p:spPr bwMode="auto">
              <a:xfrm>
                <a:off x="9265" y="9186"/>
                <a:ext cx="463" cy="448"/>
              </a:xfrm>
              <a:custGeom>
                <a:avLst/>
                <a:gdLst>
                  <a:gd name="T0" fmla="*/ 1063 w 1063"/>
                  <a:gd name="T1" fmla="*/ 20 h 346"/>
                  <a:gd name="T2" fmla="*/ 240 w 1063"/>
                  <a:gd name="T3" fmla="*/ 54 h 346"/>
                  <a:gd name="T4" fmla="*/ 0 w 1063"/>
                  <a:gd name="T5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3" h="346">
                    <a:moveTo>
                      <a:pt x="1063" y="20"/>
                    </a:moveTo>
                    <a:cubicBezTo>
                      <a:pt x="740" y="10"/>
                      <a:pt x="417" y="0"/>
                      <a:pt x="240" y="54"/>
                    </a:cubicBezTo>
                    <a:cubicBezTo>
                      <a:pt x="63" y="108"/>
                      <a:pt x="40" y="300"/>
                      <a:pt x="0" y="346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717" name="Text Box 45"/>
              <p:cNvSpPr txBox="1">
                <a:spLocks noChangeArrowheads="1"/>
              </p:cNvSpPr>
              <p:nvPr/>
            </p:nvSpPr>
            <p:spPr bwMode="auto">
              <a:xfrm>
                <a:off x="9472" y="8996"/>
                <a:ext cx="1358" cy="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sz="1400" i="1"/>
                  <a:t>PCR Reagents</a:t>
                </a:r>
                <a:endParaRPr lang="en-US"/>
              </a:p>
            </p:txBody>
          </p:sp>
        </p:grpSp>
        <p:sp>
          <p:nvSpPr>
            <p:cNvPr id="28718" name="Freeform 46"/>
            <p:cNvSpPr>
              <a:spLocks/>
            </p:cNvSpPr>
            <p:nvPr/>
          </p:nvSpPr>
          <p:spPr bwMode="auto">
            <a:xfrm flipH="1">
              <a:off x="1157" y="312"/>
              <a:ext cx="214" cy="147"/>
            </a:xfrm>
            <a:custGeom>
              <a:avLst/>
              <a:gdLst>
                <a:gd name="T0" fmla="*/ 0 w 750"/>
                <a:gd name="T1" fmla="*/ 107 h 302"/>
                <a:gd name="T2" fmla="*/ 585 w 750"/>
                <a:gd name="T3" fmla="*/ 32 h 302"/>
                <a:gd name="T4" fmla="*/ 750 w 750"/>
                <a:gd name="T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0" h="302">
                  <a:moveTo>
                    <a:pt x="0" y="107"/>
                  </a:moveTo>
                  <a:cubicBezTo>
                    <a:pt x="230" y="53"/>
                    <a:pt x="460" y="0"/>
                    <a:pt x="585" y="32"/>
                  </a:cubicBezTo>
                  <a:cubicBezTo>
                    <a:pt x="710" y="64"/>
                    <a:pt x="733" y="260"/>
                    <a:pt x="750" y="302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719" name="Text Box 47"/>
            <p:cNvSpPr txBox="1">
              <a:spLocks noChangeArrowheads="1"/>
            </p:cNvSpPr>
            <p:nvPr/>
          </p:nvSpPr>
          <p:spPr bwMode="auto">
            <a:xfrm>
              <a:off x="1329" y="305"/>
              <a:ext cx="772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000" i="1"/>
                <a:t>SDS, DTT, EDTA and </a:t>
              </a:r>
            </a:p>
            <a:p>
              <a:pPr eaLnBrk="1" hangingPunct="1"/>
              <a:r>
                <a:rPr lang="en-US" sz="1200"/>
                <a:t>proteinase K</a:t>
              </a:r>
              <a:endParaRPr lang="en-US"/>
            </a:p>
          </p:txBody>
        </p:sp>
        <p:sp>
          <p:nvSpPr>
            <p:cNvPr id="28720" name="Text Box 48"/>
            <p:cNvSpPr txBox="1">
              <a:spLocks noChangeArrowheads="1"/>
            </p:cNvSpPr>
            <p:nvPr/>
          </p:nvSpPr>
          <p:spPr bwMode="auto">
            <a:xfrm>
              <a:off x="588" y="816"/>
              <a:ext cx="123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INCUBATE (56 </a:t>
              </a:r>
              <a:r>
                <a:rPr lang="en-US" sz="1400" i="1" baseline="30000"/>
                <a:t>o</a:t>
              </a:r>
              <a:r>
                <a:rPr lang="en-US" sz="1400" i="1"/>
                <a:t>C)</a:t>
              </a:r>
              <a:endParaRPr lang="en-US"/>
            </a:p>
          </p:txBody>
        </p:sp>
        <p:sp>
          <p:nvSpPr>
            <p:cNvPr id="28721" name="Freeform 49"/>
            <p:cNvSpPr>
              <a:spLocks/>
            </p:cNvSpPr>
            <p:nvPr/>
          </p:nvSpPr>
          <p:spPr bwMode="auto">
            <a:xfrm>
              <a:off x="966" y="1431"/>
              <a:ext cx="306" cy="287"/>
            </a:xfrm>
            <a:custGeom>
              <a:avLst/>
              <a:gdLst>
                <a:gd name="T0" fmla="*/ 80 w 430"/>
                <a:gd name="T1" fmla="*/ 100 h 580"/>
                <a:gd name="T2" fmla="*/ 170 w 430"/>
                <a:gd name="T3" fmla="*/ 570 h 580"/>
                <a:gd name="T4" fmla="*/ 260 w 430"/>
                <a:gd name="T5" fmla="*/ 580 h 580"/>
                <a:gd name="T6" fmla="*/ 360 w 430"/>
                <a:gd name="T7" fmla="*/ 100 h 580"/>
                <a:gd name="T8" fmla="*/ 430 w 430"/>
                <a:gd name="T9" fmla="*/ 110 h 580"/>
                <a:gd name="T10" fmla="*/ 420 w 430"/>
                <a:gd name="T11" fmla="*/ 0 h 580"/>
                <a:gd name="T12" fmla="*/ 0 w 430"/>
                <a:gd name="T13" fmla="*/ 0 h 580"/>
                <a:gd name="T14" fmla="*/ 0 w 430"/>
                <a:gd name="T15" fmla="*/ 130 h 580"/>
                <a:gd name="T16" fmla="*/ 80 w 430"/>
                <a:gd name="T17" fmla="*/ 10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580">
                  <a:moveTo>
                    <a:pt x="80" y="100"/>
                  </a:moveTo>
                  <a:lnTo>
                    <a:pt x="170" y="570"/>
                  </a:lnTo>
                  <a:lnTo>
                    <a:pt x="260" y="580"/>
                  </a:lnTo>
                  <a:lnTo>
                    <a:pt x="360" y="100"/>
                  </a:lnTo>
                  <a:lnTo>
                    <a:pt x="430" y="110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80" y="1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722" name="Freeform 50"/>
            <p:cNvSpPr>
              <a:spLocks/>
            </p:cNvSpPr>
            <p:nvPr/>
          </p:nvSpPr>
          <p:spPr bwMode="auto">
            <a:xfrm flipH="1">
              <a:off x="1144" y="1241"/>
              <a:ext cx="214" cy="147"/>
            </a:xfrm>
            <a:custGeom>
              <a:avLst/>
              <a:gdLst>
                <a:gd name="T0" fmla="*/ 0 w 750"/>
                <a:gd name="T1" fmla="*/ 107 h 302"/>
                <a:gd name="T2" fmla="*/ 585 w 750"/>
                <a:gd name="T3" fmla="*/ 32 h 302"/>
                <a:gd name="T4" fmla="*/ 750 w 750"/>
                <a:gd name="T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0" h="302">
                  <a:moveTo>
                    <a:pt x="0" y="107"/>
                  </a:moveTo>
                  <a:cubicBezTo>
                    <a:pt x="230" y="53"/>
                    <a:pt x="460" y="0"/>
                    <a:pt x="585" y="32"/>
                  </a:cubicBezTo>
                  <a:cubicBezTo>
                    <a:pt x="710" y="64"/>
                    <a:pt x="733" y="260"/>
                    <a:pt x="750" y="302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723" name="Text Box 51"/>
            <p:cNvSpPr txBox="1">
              <a:spLocks noChangeArrowheads="1"/>
            </p:cNvSpPr>
            <p:nvPr/>
          </p:nvSpPr>
          <p:spPr bwMode="auto">
            <a:xfrm>
              <a:off x="1152" y="1251"/>
              <a:ext cx="895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000" i="1"/>
                <a:t>Phenol,</a:t>
              </a:r>
            </a:p>
            <a:p>
              <a:pPr algn="ctr" eaLnBrk="1" hangingPunct="1"/>
              <a:r>
                <a:rPr lang="en-US" sz="1000" i="1"/>
                <a:t>chloroform,</a:t>
              </a:r>
            </a:p>
            <a:p>
              <a:pPr algn="ctr" eaLnBrk="1" hangingPunct="1"/>
              <a:r>
                <a:rPr lang="en-US" sz="1000" i="1"/>
                <a:t>isoamyl alcohol</a:t>
              </a:r>
              <a:endParaRPr lang="en-US"/>
            </a:p>
          </p:txBody>
        </p:sp>
        <p:sp>
          <p:nvSpPr>
            <p:cNvPr id="28724" name="Freeform 52"/>
            <p:cNvSpPr>
              <a:spLocks/>
            </p:cNvSpPr>
            <p:nvPr/>
          </p:nvSpPr>
          <p:spPr bwMode="auto">
            <a:xfrm>
              <a:off x="962" y="2604"/>
              <a:ext cx="430" cy="276"/>
            </a:xfrm>
            <a:custGeom>
              <a:avLst/>
              <a:gdLst>
                <a:gd name="T0" fmla="*/ 80 w 430"/>
                <a:gd name="T1" fmla="*/ 100 h 580"/>
                <a:gd name="T2" fmla="*/ 170 w 430"/>
                <a:gd name="T3" fmla="*/ 570 h 580"/>
                <a:gd name="T4" fmla="*/ 260 w 430"/>
                <a:gd name="T5" fmla="*/ 580 h 580"/>
                <a:gd name="T6" fmla="*/ 360 w 430"/>
                <a:gd name="T7" fmla="*/ 100 h 580"/>
                <a:gd name="T8" fmla="*/ 430 w 430"/>
                <a:gd name="T9" fmla="*/ 110 h 580"/>
                <a:gd name="T10" fmla="*/ 420 w 430"/>
                <a:gd name="T11" fmla="*/ 0 h 580"/>
                <a:gd name="T12" fmla="*/ 0 w 430"/>
                <a:gd name="T13" fmla="*/ 0 h 580"/>
                <a:gd name="T14" fmla="*/ 0 w 430"/>
                <a:gd name="T15" fmla="*/ 130 h 580"/>
                <a:gd name="T16" fmla="*/ 80 w 430"/>
                <a:gd name="T17" fmla="*/ 10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580">
                  <a:moveTo>
                    <a:pt x="80" y="100"/>
                  </a:moveTo>
                  <a:lnTo>
                    <a:pt x="170" y="570"/>
                  </a:lnTo>
                  <a:lnTo>
                    <a:pt x="260" y="580"/>
                  </a:lnTo>
                  <a:lnTo>
                    <a:pt x="360" y="100"/>
                  </a:lnTo>
                  <a:lnTo>
                    <a:pt x="430" y="110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80" y="1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C0C0C0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725" name="Text Box 53"/>
            <p:cNvSpPr txBox="1">
              <a:spLocks noChangeArrowheads="1"/>
            </p:cNvSpPr>
            <p:nvPr/>
          </p:nvSpPr>
          <p:spPr bwMode="auto">
            <a:xfrm>
              <a:off x="494" y="3566"/>
              <a:ext cx="105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QUANTITATE DNA</a:t>
              </a:r>
              <a:endParaRPr lang="en-US"/>
            </a:p>
          </p:txBody>
        </p:sp>
        <p:sp>
          <p:nvSpPr>
            <p:cNvPr id="28726" name="Freeform 54"/>
            <p:cNvSpPr>
              <a:spLocks/>
            </p:cNvSpPr>
            <p:nvPr/>
          </p:nvSpPr>
          <p:spPr bwMode="auto">
            <a:xfrm flipH="1">
              <a:off x="4307" y="290"/>
              <a:ext cx="215" cy="147"/>
            </a:xfrm>
            <a:custGeom>
              <a:avLst/>
              <a:gdLst>
                <a:gd name="T0" fmla="*/ 0 w 750"/>
                <a:gd name="T1" fmla="*/ 107 h 302"/>
                <a:gd name="T2" fmla="*/ 585 w 750"/>
                <a:gd name="T3" fmla="*/ 32 h 302"/>
                <a:gd name="T4" fmla="*/ 750 w 750"/>
                <a:gd name="T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0" h="302">
                  <a:moveTo>
                    <a:pt x="0" y="107"/>
                  </a:moveTo>
                  <a:cubicBezTo>
                    <a:pt x="230" y="53"/>
                    <a:pt x="460" y="0"/>
                    <a:pt x="585" y="32"/>
                  </a:cubicBezTo>
                  <a:cubicBezTo>
                    <a:pt x="710" y="64"/>
                    <a:pt x="733" y="260"/>
                    <a:pt x="750" y="302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727" name="Text Box 55"/>
            <p:cNvSpPr txBox="1">
              <a:spLocks noChangeArrowheads="1"/>
            </p:cNvSpPr>
            <p:nvPr/>
          </p:nvSpPr>
          <p:spPr bwMode="auto">
            <a:xfrm>
              <a:off x="4523" y="305"/>
              <a:ext cx="77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000" i="1"/>
                <a:t>Apply blood to paper and allow stain to dry</a:t>
              </a:r>
              <a:endParaRPr lang="en-US"/>
            </a:p>
          </p:txBody>
        </p:sp>
        <p:sp>
          <p:nvSpPr>
            <p:cNvPr id="28728" name="Text Box 56"/>
            <p:cNvSpPr txBox="1">
              <a:spLocks noChangeArrowheads="1"/>
            </p:cNvSpPr>
            <p:nvPr/>
          </p:nvSpPr>
          <p:spPr bwMode="auto">
            <a:xfrm>
              <a:off x="2262" y="480"/>
              <a:ext cx="597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Blood stain</a:t>
              </a:r>
              <a:endParaRPr lang="en-US"/>
            </a:p>
          </p:txBody>
        </p:sp>
        <p:sp>
          <p:nvSpPr>
            <p:cNvPr id="28729" name="Freeform 57"/>
            <p:cNvSpPr>
              <a:spLocks/>
            </p:cNvSpPr>
            <p:nvPr/>
          </p:nvSpPr>
          <p:spPr bwMode="auto">
            <a:xfrm>
              <a:off x="2678" y="413"/>
              <a:ext cx="163" cy="303"/>
            </a:xfrm>
            <a:custGeom>
              <a:avLst/>
              <a:gdLst>
                <a:gd name="T0" fmla="*/ 0 w 750"/>
                <a:gd name="T1" fmla="*/ 107 h 302"/>
                <a:gd name="T2" fmla="*/ 585 w 750"/>
                <a:gd name="T3" fmla="*/ 32 h 302"/>
                <a:gd name="T4" fmla="*/ 750 w 750"/>
                <a:gd name="T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0" h="302">
                  <a:moveTo>
                    <a:pt x="0" y="107"/>
                  </a:moveTo>
                  <a:cubicBezTo>
                    <a:pt x="230" y="53"/>
                    <a:pt x="460" y="0"/>
                    <a:pt x="585" y="32"/>
                  </a:cubicBezTo>
                  <a:cubicBezTo>
                    <a:pt x="710" y="64"/>
                    <a:pt x="733" y="260"/>
                    <a:pt x="750" y="302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730" name="Text Box 58"/>
            <p:cNvSpPr txBox="1">
              <a:spLocks noChangeArrowheads="1"/>
            </p:cNvSpPr>
            <p:nvPr/>
          </p:nvSpPr>
          <p:spPr bwMode="auto">
            <a:xfrm>
              <a:off x="714" y="1780"/>
              <a:ext cx="8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VORTEX</a:t>
              </a:r>
              <a:endParaRPr lang="en-US"/>
            </a:p>
          </p:txBody>
        </p:sp>
        <p:sp>
          <p:nvSpPr>
            <p:cNvPr id="28731" name="Text Box 59"/>
            <p:cNvSpPr txBox="1">
              <a:spLocks noChangeArrowheads="1"/>
            </p:cNvSpPr>
            <p:nvPr/>
          </p:nvSpPr>
          <p:spPr bwMode="auto">
            <a:xfrm>
              <a:off x="3760" y="3038"/>
              <a:ext cx="1619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100" i="1"/>
                <a:t>(NO DNA QUANTITATION TYPICALLY PERFORMED WITH UNIFORM SAMPLES)</a:t>
              </a:r>
              <a:endParaRPr lang="en-US"/>
            </a:p>
          </p:txBody>
        </p:sp>
        <p:sp>
          <p:nvSpPr>
            <p:cNvPr id="28732" name="Freeform 60"/>
            <p:cNvSpPr>
              <a:spLocks/>
            </p:cNvSpPr>
            <p:nvPr/>
          </p:nvSpPr>
          <p:spPr bwMode="auto">
            <a:xfrm flipH="1">
              <a:off x="2918" y="569"/>
              <a:ext cx="214" cy="148"/>
            </a:xfrm>
            <a:custGeom>
              <a:avLst/>
              <a:gdLst>
                <a:gd name="T0" fmla="*/ 0 w 750"/>
                <a:gd name="T1" fmla="*/ 107 h 302"/>
                <a:gd name="T2" fmla="*/ 585 w 750"/>
                <a:gd name="T3" fmla="*/ 32 h 302"/>
                <a:gd name="T4" fmla="*/ 750 w 750"/>
                <a:gd name="T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0" h="302">
                  <a:moveTo>
                    <a:pt x="0" y="107"/>
                  </a:moveTo>
                  <a:cubicBezTo>
                    <a:pt x="230" y="53"/>
                    <a:pt x="460" y="0"/>
                    <a:pt x="585" y="32"/>
                  </a:cubicBezTo>
                  <a:cubicBezTo>
                    <a:pt x="710" y="64"/>
                    <a:pt x="733" y="260"/>
                    <a:pt x="750" y="302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733" name="Text Box 61"/>
            <p:cNvSpPr txBox="1">
              <a:spLocks noChangeArrowheads="1"/>
            </p:cNvSpPr>
            <p:nvPr/>
          </p:nvSpPr>
          <p:spPr bwMode="auto">
            <a:xfrm>
              <a:off x="3039" y="605"/>
              <a:ext cx="65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Water</a:t>
              </a:r>
              <a:endParaRPr lang="en-US"/>
            </a:p>
          </p:txBody>
        </p:sp>
        <p:sp>
          <p:nvSpPr>
            <p:cNvPr id="28734" name="Text Box 62"/>
            <p:cNvSpPr txBox="1">
              <a:spLocks noChangeArrowheads="1"/>
            </p:cNvSpPr>
            <p:nvPr/>
          </p:nvSpPr>
          <p:spPr bwMode="auto">
            <a:xfrm>
              <a:off x="2236" y="1124"/>
              <a:ext cx="134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INCUBATE </a:t>
              </a:r>
              <a:r>
                <a:rPr lang="en-US" sz="1100" i="1"/>
                <a:t>(ambient)</a:t>
              </a:r>
              <a:endParaRPr lang="en-US"/>
            </a:p>
          </p:txBody>
        </p:sp>
        <p:grpSp>
          <p:nvGrpSpPr>
            <p:cNvPr id="28735" name="Group 63"/>
            <p:cNvGrpSpPr>
              <a:grpSpLocks/>
            </p:cNvGrpSpPr>
            <p:nvPr/>
          </p:nvGrpSpPr>
          <p:grpSpPr bwMode="auto">
            <a:xfrm>
              <a:off x="2673" y="1820"/>
              <a:ext cx="854" cy="476"/>
              <a:chOff x="5970" y="6441"/>
              <a:chExt cx="1672" cy="1461"/>
            </a:xfrm>
          </p:grpSpPr>
          <p:sp>
            <p:nvSpPr>
              <p:cNvPr id="28736" name="Oval 64"/>
              <p:cNvSpPr>
                <a:spLocks noChangeArrowheads="1"/>
              </p:cNvSpPr>
              <p:nvPr/>
            </p:nvSpPr>
            <p:spPr bwMode="auto">
              <a:xfrm>
                <a:off x="6184" y="7454"/>
                <a:ext cx="165" cy="27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737" name="Freeform 65"/>
              <p:cNvSpPr>
                <a:spLocks/>
              </p:cNvSpPr>
              <p:nvPr/>
            </p:nvSpPr>
            <p:spPr bwMode="auto">
              <a:xfrm>
                <a:off x="5970" y="7022"/>
                <a:ext cx="600" cy="880"/>
              </a:xfrm>
              <a:custGeom>
                <a:avLst/>
                <a:gdLst>
                  <a:gd name="T0" fmla="*/ 80 w 430"/>
                  <a:gd name="T1" fmla="*/ 100 h 580"/>
                  <a:gd name="T2" fmla="*/ 170 w 430"/>
                  <a:gd name="T3" fmla="*/ 570 h 580"/>
                  <a:gd name="T4" fmla="*/ 260 w 430"/>
                  <a:gd name="T5" fmla="*/ 580 h 580"/>
                  <a:gd name="T6" fmla="*/ 360 w 430"/>
                  <a:gd name="T7" fmla="*/ 100 h 580"/>
                  <a:gd name="T8" fmla="*/ 430 w 430"/>
                  <a:gd name="T9" fmla="*/ 110 h 580"/>
                  <a:gd name="T10" fmla="*/ 420 w 430"/>
                  <a:gd name="T11" fmla="*/ 0 h 580"/>
                  <a:gd name="T12" fmla="*/ 0 w 430"/>
                  <a:gd name="T13" fmla="*/ 0 h 580"/>
                  <a:gd name="T14" fmla="*/ 0 w 430"/>
                  <a:gd name="T15" fmla="*/ 130 h 580"/>
                  <a:gd name="T16" fmla="*/ 80 w 430"/>
                  <a:gd name="T17" fmla="*/ 10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580">
                    <a:moveTo>
                      <a:pt x="80" y="100"/>
                    </a:moveTo>
                    <a:lnTo>
                      <a:pt x="170" y="570"/>
                    </a:lnTo>
                    <a:lnTo>
                      <a:pt x="260" y="580"/>
                    </a:lnTo>
                    <a:lnTo>
                      <a:pt x="360" y="100"/>
                    </a:lnTo>
                    <a:lnTo>
                      <a:pt x="430" y="110"/>
                    </a:lnTo>
                    <a:lnTo>
                      <a:pt x="420" y="0"/>
                    </a:lnTo>
                    <a:lnTo>
                      <a:pt x="0" y="0"/>
                    </a:lnTo>
                    <a:lnTo>
                      <a:pt x="0" y="130"/>
                    </a:lnTo>
                    <a:lnTo>
                      <a:pt x="80" y="100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738" name="Freeform 66"/>
              <p:cNvSpPr>
                <a:spLocks/>
              </p:cNvSpPr>
              <p:nvPr/>
            </p:nvSpPr>
            <p:spPr bwMode="auto">
              <a:xfrm flipH="1">
                <a:off x="6364" y="6532"/>
                <a:ext cx="420" cy="452"/>
              </a:xfrm>
              <a:custGeom>
                <a:avLst/>
                <a:gdLst>
                  <a:gd name="T0" fmla="*/ 0 w 750"/>
                  <a:gd name="T1" fmla="*/ 107 h 302"/>
                  <a:gd name="T2" fmla="*/ 585 w 750"/>
                  <a:gd name="T3" fmla="*/ 32 h 302"/>
                  <a:gd name="T4" fmla="*/ 750 w 750"/>
                  <a:gd name="T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0" h="302">
                    <a:moveTo>
                      <a:pt x="0" y="107"/>
                    </a:moveTo>
                    <a:cubicBezTo>
                      <a:pt x="230" y="53"/>
                      <a:pt x="460" y="0"/>
                      <a:pt x="585" y="32"/>
                    </a:cubicBezTo>
                    <a:cubicBezTo>
                      <a:pt x="710" y="64"/>
                      <a:pt x="733" y="260"/>
                      <a:pt x="750" y="302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739" name="Text Box 67"/>
              <p:cNvSpPr txBox="1">
                <a:spLocks noChangeArrowheads="1"/>
              </p:cNvSpPr>
              <p:nvPr/>
            </p:nvSpPr>
            <p:spPr bwMode="auto">
              <a:xfrm>
                <a:off x="6424" y="6441"/>
                <a:ext cx="1218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sz="1400" i="1"/>
                  <a:t>5% </a:t>
                </a:r>
              </a:p>
              <a:p>
                <a:pPr algn="ctr" eaLnBrk="1" hangingPunct="1"/>
                <a:r>
                  <a:rPr lang="en-US" sz="1400" i="1"/>
                  <a:t>Chelex</a:t>
                </a:r>
                <a:endParaRPr lang="en-US"/>
              </a:p>
            </p:txBody>
          </p:sp>
        </p:grpSp>
        <p:sp>
          <p:nvSpPr>
            <p:cNvPr id="28740" name="Text Box 68"/>
            <p:cNvSpPr txBox="1">
              <a:spLocks noChangeArrowheads="1"/>
            </p:cNvSpPr>
            <p:nvPr/>
          </p:nvSpPr>
          <p:spPr bwMode="auto">
            <a:xfrm>
              <a:off x="2215" y="2597"/>
              <a:ext cx="134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INCUBATE (100 </a:t>
              </a:r>
              <a:r>
                <a:rPr lang="en-US" sz="1400" i="1" baseline="30000"/>
                <a:t>o</a:t>
              </a:r>
              <a:r>
                <a:rPr lang="en-US" sz="1400" i="1"/>
                <a:t>C)</a:t>
              </a:r>
              <a:endParaRPr lang="en-US"/>
            </a:p>
          </p:txBody>
        </p:sp>
        <p:sp>
          <p:nvSpPr>
            <p:cNvPr id="28741" name="Text Box 69"/>
            <p:cNvSpPr txBox="1">
              <a:spLocks noChangeArrowheads="1"/>
            </p:cNvSpPr>
            <p:nvPr/>
          </p:nvSpPr>
          <p:spPr bwMode="auto">
            <a:xfrm>
              <a:off x="2113" y="1580"/>
              <a:ext cx="152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REMOVE supernatant</a:t>
              </a:r>
              <a:endParaRPr lang="en-US"/>
            </a:p>
          </p:txBody>
        </p:sp>
        <p:sp>
          <p:nvSpPr>
            <p:cNvPr id="28742" name="Text Box 70"/>
            <p:cNvSpPr txBox="1">
              <a:spLocks noChangeArrowheads="1"/>
            </p:cNvSpPr>
            <p:nvPr/>
          </p:nvSpPr>
          <p:spPr bwMode="auto">
            <a:xfrm>
              <a:off x="2272" y="2391"/>
              <a:ext cx="123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INCUBATE (56 </a:t>
              </a:r>
              <a:r>
                <a:rPr lang="en-US" sz="1400" i="1" baseline="30000"/>
                <a:t>o</a:t>
              </a:r>
              <a:r>
                <a:rPr lang="en-US" sz="1400" i="1"/>
                <a:t>C)</a:t>
              </a:r>
              <a:endParaRPr lang="en-US"/>
            </a:p>
          </p:txBody>
        </p:sp>
        <p:sp>
          <p:nvSpPr>
            <p:cNvPr id="28743" name="Text Box 71"/>
            <p:cNvSpPr txBox="1">
              <a:spLocks noChangeArrowheads="1"/>
            </p:cNvSpPr>
            <p:nvPr/>
          </p:nvSpPr>
          <p:spPr bwMode="auto">
            <a:xfrm>
              <a:off x="2363" y="3167"/>
              <a:ext cx="1052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QUANTITATE DNA</a:t>
              </a:r>
              <a:endParaRPr lang="en-US"/>
            </a:p>
          </p:txBody>
        </p:sp>
        <p:sp>
          <p:nvSpPr>
            <p:cNvPr id="28744" name="Line 72"/>
            <p:cNvSpPr>
              <a:spLocks noChangeShapeType="1"/>
            </p:cNvSpPr>
            <p:nvPr/>
          </p:nvSpPr>
          <p:spPr bwMode="auto">
            <a:xfrm>
              <a:off x="4343" y="1221"/>
              <a:ext cx="0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745" name="Oval 73"/>
            <p:cNvSpPr>
              <a:spLocks noChangeArrowheads="1"/>
            </p:cNvSpPr>
            <p:nvPr/>
          </p:nvSpPr>
          <p:spPr bwMode="auto">
            <a:xfrm>
              <a:off x="4297" y="1108"/>
              <a:ext cx="73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46" name="Text Box 74"/>
            <p:cNvSpPr txBox="1">
              <a:spLocks noChangeArrowheads="1"/>
            </p:cNvSpPr>
            <p:nvPr/>
          </p:nvSpPr>
          <p:spPr bwMode="auto">
            <a:xfrm>
              <a:off x="2394" y="3518"/>
              <a:ext cx="105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PERFORM PCR</a:t>
              </a:r>
              <a:endParaRPr lang="en-US"/>
            </a:p>
          </p:txBody>
        </p:sp>
        <p:sp>
          <p:nvSpPr>
            <p:cNvPr id="28747" name="Line 75"/>
            <p:cNvSpPr>
              <a:spLocks noChangeShapeType="1"/>
            </p:cNvSpPr>
            <p:nvPr/>
          </p:nvSpPr>
          <p:spPr bwMode="auto">
            <a:xfrm>
              <a:off x="3893" y="2976"/>
              <a:ext cx="12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748" name="Line 76"/>
            <p:cNvSpPr>
              <a:spLocks noChangeShapeType="1"/>
            </p:cNvSpPr>
            <p:nvPr/>
          </p:nvSpPr>
          <p:spPr bwMode="auto">
            <a:xfrm>
              <a:off x="2300" y="3071"/>
              <a:ext cx="12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749" name="Line 77"/>
            <p:cNvSpPr>
              <a:spLocks noChangeShapeType="1"/>
            </p:cNvSpPr>
            <p:nvPr/>
          </p:nvSpPr>
          <p:spPr bwMode="auto">
            <a:xfrm>
              <a:off x="462" y="3552"/>
              <a:ext cx="12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750" name="Text Box 78"/>
            <p:cNvSpPr txBox="1">
              <a:spLocks noChangeArrowheads="1"/>
            </p:cNvSpPr>
            <p:nvPr/>
          </p:nvSpPr>
          <p:spPr bwMode="auto">
            <a:xfrm>
              <a:off x="525" y="3902"/>
              <a:ext cx="105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PERFORM PCR</a:t>
              </a:r>
              <a:endParaRPr lang="en-US"/>
            </a:p>
          </p:txBody>
        </p:sp>
        <p:grpSp>
          <p:nvGrpSpPr>
            <p:cNvPr id="28751" name="Group 79"/>
            <p:cNvGrpSpPr>
              <a:grpSpLocks/>
            </p:cNvGrpSpPr>
            <p:nvPr/>
          </p:nvGrpSpPr>
          <p:grpSpPr bwMode="auto">
            <a:xfrm>
              <a:off x="916" y="1019"/>
              <a:ext cx="1145" cy="179"/>
              <a:chOff x="2388" y="4761"/>
              <a:chExt cx="2244" cy="550"/>
            </a:xfrm>
          </p:grpSpPr>
          <p:grpSp>
            <p:nvGrpSpPr>
              <p:cNvPr id="28752" name="Group 80"/>
              <p:cNvGrpSpPr>
                <a:grpSpLocks/>
              </p:cNvGrpSpPr>
              <p:nvPr/>
            </p:nvGrpSpPr>
            <p:grpSpPr bwMode="auto">
              <a:xfrm>
                <a:off x="2388" y="4770"/>
                <a:ext cx="690" cy="470"/>
                <a:chOff x="4720" y="3790"/>
                <a:chExt cx="440" cy="280"/>
              </a:xfrm>
            </p:grpSpPr>
            <p:sp>
              <p:nvSpPr>
                <p:cNvPr id="28753" name="AutoShape 81"/>
                <p:cNvSpPr>
                  <a:spLocks noChangeArrowheads="1"/>
                </p:cNvSpPr>
                <p:nvPr/>
              </p:nvSpPr>
              <p:spPr bwMode="auto">
                <a:xfrm>
                  <a:off x="4720" y="3790"/>
                  <a:ext cx="200" cy="280"/>
                </a:xfrm>
                <a:prstGeom prst="curvedRightArrow">
                  <a:avLst>
                    <a:gd name="adj1" fmla="val 28000"/>
                    <a:gd name="adj2" fmla="val 56000"/>
                    <a:gd name="adj3" fmla="val 33333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754" name="AutoShape 82"/>
                <p:cNvSpPr>
                  <a:spLocks noChangeArrowheads="1"/>
                </p:cNvSpPr>
                <p:nvPr/>
              </p:nvSpPr>
              <p:spPr bwMode="auto">
                <a:xfrm rot="11445752">
                  <a:off x="4960" y="3790"/>
                  <a:ext cx="200" cy="280"/>
                </a:xfrm>
                <a:prstGeom prst="curvedRightArrow">
                  <a:avLst>
                    <a:gd name="adj1" fmla="val 28000"/>
                    <a:gd name="adj2" fmla="val 56000"/>
                    <a:gd name="adj3" fmla="val 33333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28755" name="Text Box 83"/>
              <p:cNvSpPr txBox="1">
                <a:spLocks noChangeArrowheads="1"/>
              </p:cNvSpPr>
              <p:nvPr/>
            </p:nvSpPr>
            <p:spPr bwMode="auto">
              <a:xfrm>
                <a:off x="3084" y="4761"/>
                <a:ext cx="1548" cy="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sz="1400"/>
                  <a:t>Centrifuge</a:t>
                </a:r>
                <a:endParaRPr lang="en-US"/>
              </a:p>
            </p:txBody>
          </p:sp>
        </p:grpSp>
        <p:grpSp>
          <p:nvGrpSpPr>
            <p:cNvPr id="28756" name="Group 84"/>
            <p:cNvGrpSpPr>
              <a:grpSpLocks/>
            </p:cNvGrpSpPr>
            <p:nvPr/>
          </p:nvGrpSpPr>
          <p:grpSpPr bwMode="auto">
            <a:xfrm>
              <a:off x="2590" y="1357"/>
              <a:ext cx="1146" cy="179"/>
              <a:chOff x="2388" y="4761"/>
              <a:chExt cx="2244" cy="550"/>
            </a:xfrm>
          </p:grpSpPr>
          <p:grpSp>
            <p:nvGrpSpPr>
              <p:cNvPr id="28757" name="Group 85"/>
              <p:cNvGrpSpPr>
                <a:grpSpLocks/>
              </p:cNvGrpSpPr>
              <p:nvPr/>
            </p:nvGrpSpPr>
            <p:grpSpPr bwMode="auto">
              <a:xfrm>
                <a:off x="2388" y="4770"/>
                <a:ext cx="690" cy="470"/>
                <a:chOff x="4720" y="3790"/>
                <a:chExt cx="440" cy="280"/>
              </a:xfrm>
            </p:grpSpPr>
            <p:sp>
              <p:nvSpPr>
                <p:cNvPr id="28758" name="AutoShape 86"/>
                <p:cNvSpPr>
                  <a:spLocks noChangeArrowheads="1"/>
                </p:cNvSpPr>
                <p:nvPr/>
              </p:nvSpPr>
              <p:spPr bwMode="auto">
                <a:xfrm>
                  <a:off x="4720" y="3790"/>
                  <a:ext cx="200" cy="280"/>
                </a:xfrm>
                <a:prstGeom prst="curvedRightArrow">
                  <a:avLst>
                    <a:gd name="adj1" fmla="val 28000"/>
                    <a:gd name="adj2" fmla="val 56000"/>
                    <a:gd name="adj3" fmla="val 33333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759" name="AutoShape 87"/>
                <p:cNvSpPr>
                  <a:spLocks noChangeArrowheads="1"/>
                </p:cNvSpPr>
                <p:nvPr/>
              </p:nvSpPr>
              <p:spPr bwMode="auto">
                <a:xfrm rot="11445752">
                  <a:off x="4960" y="3790"/>
                  <a:ext cx="200" cy="280"/>
                </a:xfrm>
                <a:prstGeom prst="curvedRightArrow">
                  <a:avLst>
                    <a:gd name="adj1" fmla="val 28000"/>
                    <a:gd name="adj2" fmla="val 56000"/>
                    <a:gd name="adj3" fmla="val 33333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28760" name="Text Box 88"/>
              <p:cNvSpPr txBox="1">
                <a:spLocks noChangeArrowheads="1"/>
              </p:cNvSpPr>
              <p:nvPr/>
            </p:nvSpPr>
            <p:spPr bwMode="auto">
              <a:xfrm>
                <a:off x="3084" y="4761"/>
                <a:ext cx="1548" cy="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sz="1400"/>
                  <a:t>Centrifuge</a:t>
                </a:r>
                <a:endParaRPr lang="en-US"/>
              </a:p>
            </p:txBody>
          </p:sp>
        </p:grpSp>
        <p:grpSp>
          <p:nvGrpSpPr>
            <p:cNvPr id="28761" name="Group 89"/>
            <p:cNvGrpSpPr>
              <a:grpSpLocks/>
            </p:cNvGrpSpPr>
            <p:nvPr/>
          </p:nvGrpSpPr>
          <p:grpSpPr bwMode="auto">
            <a:xfrm>
              <a:off x="946" y="1980"/>
              <a:ext cx="1146" cy="180"/>
              <a:chOff x="2388" y="4761"/>
              <a:chExt cx="2244" cy="550"/>
            </a:xfrm>
          </p:grpSpPr>
          <p:grpSp>
            <p:nvGrpSpPr>
              <p:cNvPr id="28762" name="Group 90"/>
              <p:cNvGrpSpPr>
                <a:grpSpLocks/>
              </p:cNvGrpSpPr>
              <p:nvPr/>
            </p:nvGrpSpPr>
            <p:grpSpPr bwMode="auto">
              <a:xfrm>
                <a:off x="2388" y="4770"/>
                <a:ext cx="690" cy="470"/>
                <a:chOff x="4720" y="3790"/>
                <a:chExt cx="440" cy="280"/>
              </a:xfrm>
            </p:grpSpPr>
            <p:sp>
              <p:nvSpPr>
                <p:cNvPr id="28763" name="AutoShape 91"/>
                <p:cNvSpPr>
                  <a:spLocks noChangeArrowheads="1"/>
                </p:cNvSpPr>
                <p:nvPr/>
              </p:nvSpPr>
              <p:spPr bwMode="auto">
                <a:xfrm>
                  <a:off x="4720" y="3790"/>
                  <a:ext cx="200" cy="280"/>
                </a:xfrm>
                <a:prstGeom prst="curvedRightArrow">
                  <a:avLst>
                    <a:gd name="adj1" fmla="val 28000"/>
                    <a:gd name="adj2" fmla="val 56000"/>
                    <a:gd name="adj3" fmla="val 33333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764" name="AutoShape 92"/>
                <p:cNvSpPr>
                  <a:spLocks noChangeArrowheads="1"/>
                </p:cNvSpPr>
                <p:nvPr/>
              </p:nvSpPr>
              <p:spPr bwMode="auto">
                <a:xfrm rot="11445752">
                  <a:off x="4960" y="3790"/>
                  <a:ext cx="200" cy="280"/>
                </a:xfrm>
                <a:prstGeom prst="curvedRightArrow">
                  <a:avLst>
                    <a:gd name="adj1" fmla="val 28000"/>
                    <a:gd name="adj2" fmla="val 56000"/>
                    <a:gd name="adj3" fmla="val 33333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28765" name="Text Box 93"/>
              <p:cNvSpPr txBox="1">
                <a:spLocks noChangeArrowheads="1"/>
              </p:cNvSpPr>
              <p:nvPr/>
            </p:nvSpPr>
            <p:spPr bwMode="auto">
              <a:xfrm>
                <a:off x="3084" y="4761"/>
                <a:ext cx="1548" cy="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sz="1400"/>
                  <a:t>Centrifuge</a:t>
                </a:r>
                <a:endParaRPr lang="en-US"/>
              </a:p>
            </p:txBody>
          </p:sp>
        </p:grpSp>
        <p:grpSp>
          <p:nvGrpSpPr>
            <p:cNvPr id="28766" name="Group 94"/>
            <p:cNvGrpSpPr>
              <a:grpSpLocks/>
            </p:cNvGrpSpPr>
            <p:nvPr/>
          </p:nvGrpSpPr>
          <p:grpSpPr bwMode="auto">
            <a:xfrm>
              <a:off x="2570" y="2817"/>
              <a:ext cx="1146" cy="179"/>
              <a:chOff x="2388" y="4761"/>
              <a:chExt cx="2244" cy="550"/>
            </a:xfrm>
          </p:grpSpPr>
          <p:grpSp>
            <p:nvGrpSpPr>
              <p:cNvPr id="28767" name="Group 95"/>
              <p:cNvGrpSpPr>
                <a:grpSpLocks/>
              </p:cNvGrpSpPr>
              <p:nvPr/>
            </p:nvGrpSpPr>
            <p:grpSpPr bwMode="auto">
              <a:xfrm>
                <a:off x="2388" y="4770"/>
                <a:ext cx="690" cy="470"/>
                <a:chOff x="4720" y="3790"/>
                <a:chExt cx="440" cy="280"/>
              </a:xfrm>
            </p:grpSpPr>
            <p:sp>
              <p:nvSpPr>
                <p:cNvPr id="28768" name="AutoShape 96"/>
                <p:cNvSpPr>
                  <a:spLocks noChangeArrowheads="1"/>
                </p:cNvSpPr>
                <p:nvPr/>
              </p:nvSpPr>
              <p:spPr bwMode="auto">
                <a:xfrm>
                  <a:off x="4720" y="3790"/>
                  <a:ext cx="200" cy="280"/>
                </a:xfrm>
                <a:prstGeom prst="curvedRightArrow">
                  <a:avLst>
                    <a:gd name="adj1" fmla="val 28000"/>
                    <a:gd name="adj2" fmla="val 56000"/>
                    <a:gd name="adj3" fmla="val 33333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769" name="AutoShape 97"/>
                <p:cNvSpPr>
                  <a:spLocks noChangeArrowheads="1"/>
                </p:cNvSpPr>
                <p:nvPr/>
              </p:nvSpPr>
              <p:spPr bwMode="auto">
                <a:xfrm rot="11445752">
                  <a:off x="4960" y="3790"/>
                  <a:ext cx="200" cy="280"/>
                </a:xfrm>
                <a:prstGeom prst="curvedRightArrow">
                  <a:avLst>
                    <a:gd name="adj1" fmla="val 28000"/>
                    <a:gd name="adj2" fmla="val 56000"/>
                    <a:gd name="adj3" fmla="val 33333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28770" name="Text Box 98"/>
              <p:cNvSpPr txBox="1">
                <a:spLocks noChangeArrowheads="1"/>
              </p:cNvSpPr>
              <p:nvPr/>
            </p:nvSpPr>
            <p:spPr bwMode="auto">
              <a:xfrm>
                <a:off x="3084" y="4761"/>
                <a:ext cx="1548" cy="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sz="1400"/>
                  <a:t>Centrifuge</a:t>
                </a:r>
                <a:endParaRPr lang="en-US"/>
              </a:p>
            </p:txBody>
          </p:sp>
        </p:grpSp>
        <p:sp>
          <p:nvSpPr>
            <p:cNvPr id="28771" name="Text Box 99"/>
            <p:cNvSpPr txBox="1">
              <a:spLocks noChangeArrowheads="1"/>
            </p:cNvSpPr>
            <p:nvPr/>
          </p:nvSpPr>
          <p:spPr bwMode="auto">
            <a:xfrm>
              <a:off x="3829" y="2173"/>
              <a:ext cx="152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REMOVE supernatant</a:t>
              </a:r>
              <a:endParaRPr lang="en-US"/>
            </a:p>
          </p:txBody>
        </p:sp>
        <p:sp>
          <p:nvSpPr>
            <p:cNvPr id="28772" name="Text Box 100"/>
            <p:cNvSpPr txBox="1">
              <a:spLocks noChangeArrowheads="1"/>
            </p:cNvSpPr>
            <p:nvPr/>
          </p:nvSpPr>
          <p:spPr bwMode="auto">
            <a:xfrm>
              <a:off x="336" y="2160"/>
              <a:ext cx="1767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200" b="1" i="1"/>
                <a:t>TRANSFER aqueous (upper) phase to new tube</a:t>
              </a:r>
              <a:endParaRPr lang="en-US" sz="1600"/>
            </a:p>
          </p:txBody>
        </p:sp>
        <p:sp>
          <p:nvSpPr>
            <p:cNvPr id="28773" name="Text Box 101"/>
            <p:cNvSpPr txBox="1">
              <a:spLocks noChangeArrowheads="1"/>
            </p:cNvSpPr>
            <p:nvPr/>
          </p:nvSpPr>
          <p:spPr bwMode="auto">
            <a:xfrm>
              <a:off x="384" y="2880"/>
              <a:ext cx="166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CONCENTRATE sample </a:t>
              </a:r>
              <a:r>
                <a:rPr lang="en-US" sz="1100" i="1"/>
                <a:t>(Centricon/Microcon-100 or ethanol precipitation)</a:t>
              </a:r>
              <a:endParaRPr lang="en-US"/>
            </a:p>
          </p:txBody>
        </p:sp>
        <p:grpSp>
          <p:nvGrpSpPr>
            <p:cNvPr id="28774" name="Group 102"/>
            <p:cNvGrpSpPr>
              <a:grpSpLocks/>
            </p:cNvGrpSpPr>
            <p:nvPr/>
          </p:nvGrpSpPr>
          <p:grpSpPr bwMode="auto">
            <a:xfrm>
              <a:off x="885" y="3325"/>
              <a:ext cx="1146" cy="179"/>
              <a:chOff x="2388" y="4761"/>
              <a:chExt cx="2244" cy="550"/>
            </a:xfrm>
          </p:grpSpPr>
          <p:grpSp>
            <p:nvGrpSpPr>
              <p:cNvPr id="28775" name="Group 103"/>
              <p:cNvGrpSpPr>
                <a:grpSpLocks/>
              </p:cNvGrpSpPr>
              <p:nvPr/>
            </p:nvGrpSpPr>
            <p:grpSpPr bwMode="auto">
              <a:xfrm>
                <a:off x="2388" y="4770"/>
                <a:ext cx="690" cy="470"/>
                <a:chOff x="4720" y="3790"/>
                <a:chExt cx="440" cy="280"/>
              </a:xfrm>
            </p:grpSpPr>
            <p:sp>
              <p:nvSpPr>
                <p:cNvPr id="28776" name="AutoShape 104"/>
                <p:cNvSpPr>
                  <a:spLocks noChangeArrowheads="1"/>
                </p:cNvSpPr>
                <p:nvPr/>
              </p:nvSpPr>
              <p:spPr bwMode="auto">
                <a:xfrm>
                  <a:off x="4720" y="3790"/>
                  <a:ext cx="200" cy="280"/>
                </a:xfrm>
                <a:prstGeom prst="curvedRightArrow">
                  <a:avLst>
                    <a:gd name="adj1" fmla="val 28000"/>
                    <a:gd name="adj2" fmla="val 56000"/>
                    <a:gd name="adj3" fmla="val 33333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777" name="AutoShape 105"/>
                <p:cNvSpPr>
                  <a:spLocks noChangeArrowheads="1"/>
                </p:cNvSpPr>
                <p:nvPr/>
              </p:nvSpPr>
              <p:spPr bwMode="auto">
                <a:xfrm rot="11445752">
                  <a:off x="4960" y="3790"/>
                  <a:ext cx="200" cy="280"/>
                </a:xfrm>
                <a:prstGeom prst="curvedRightArrow">
                  <a:avLst>
                    <a:gd name="adj1" fmla="val 28000"/>
                    <a:gd name="adj2" fmla="val 56000"/>
                    <a:gd name="adj3" fmla="val 33333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28778" name="Text Box 106"/>
              <p:cNvSpPr txBox="1">
                <a:spLocks noChangeArrowheads="1"/>
              </p:cNvSpPr>
              <p:nvPr/>
            </p:nvSpPr>
            <p:spPr bwMode="auto">
              <a:xfrm>
                <a:off x="3084" y="4761"/>
                <a:ext cx="1548" cy="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sz="1400"/>
                  <a:t>Centrifuge</a:t>
                </a:r>
                <a:endParaRPr lang="en-US"/>
              </a:p>
            </p:txBody>
          </p:sp>
        </p:grpSp>
        <p:sp>
          <p:nvSpPr>
            <p:cNvPr id="28779" name="Line 107"/>
            <p:cNvSpPr>
              <a:spLocks noChangeShapeType="1"/>
            </p:cNvSpPr>
            <p:nvPr/>
          </p:nvSpPr>
          <p:spPr bwMode="auto">
            <a:xfrm>
              <a:off x="1157" y="2427"/>
              <a:ext cx="0" cy="1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780" name="Freeform 108"/>
            <p:cNvSpPr>
              <a:spLocks/>
            </p:cNvSpPr>
            <p:nvPr/>
          </p:nvSpPr>
          <p:spPr bwMode="auto">
            <a:xfrm flipH="1">
              <a:off x="1289" y="2445"/>
              <a:ext cx="295" cy="147"/>
            </a:xfrm>
            <a:custGeom>
              <a:avLst/>
              <a:gdLst>
                <a:gd name="T0" fmla="*/ 0 w 750"/>
                <a:gd name="T1" fmla="*/ 107 h 302"/>
                <a:gd name="T2" fmla="*/ 585 w 750"/>
                <a:gd name="T3" fmla="*/ 32 h 302"/>
                <a:gd name="T4" fmla="*/ 750 w 750"/>
                <a:gd name="T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0" h="302">
                  <a:moveTo>
                    <a:pt x="0" y="107"/>
                  </a:moveTo>
                  <a:cubicBezTo>
                    <a:pt x="230" y="53"/>
                    <a:pt x="460" y="0"/>
                    <a:pt x="585" y="32"/>
                  </a:cubicBezTo>
                  <a:cubicBezTo>
                    <a:pt x="710" y="64"/>
                    <a:pt x="733" y="260"/>
                    <a:pt x="750" y="302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781" name="Text Box 109"/>
            <p:cNvSpPr txBox="1">
              <a:spLocks noChangeArrowheads="1"/>
            </p:cNvSpPr>
            <p:nvPr/>
          </p:nvSpPr>
          <p:spPr bwMode="auto">
            <a:xfrm>
              <a:off x="1372" y="2496"/>
              <a:ext cx="64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sz="1400" i="1"/>
                <a:t>TE buffer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609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xmlns="" val="9430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381000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xmlns="" val="20381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2" descr="http://web.hcpss.org/~jwalker/05752AA6-0119EC4E.3/dna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572000" y="3430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91994" y="274637"/>
            <a:ext cx="59300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 MA-DNA İzolasyonu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1143000"/>
            <a:ext cx="411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r-TR" sz="2800" b="1" u="sng" dirty="0" smtClean="0">
                <a:latin typeface="Arial" charset="0"/>
              </a:rPr>
              <a:t>Tipik Prosedür</a:t>
            </a:r>
            <a:endParaRPr lang="en-US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1"/>
            </a:pPr>
            <a:r>
              <a:rPr lang="tr-TR" b="1" dirty="0" smtClean="0">
                <a:latin typeface="Arial" charset="0"/>
              </a:rPr>
              <a:t>Hücre Parçalanması</a:t>
            </a:r>
            <a:endParaRPr lang="en-US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b="1" dirty="0">
                <a:latin typeface="Arial" charset="0"/>
              </a:rPr>
              <a:t>0.5% SDS + </a:t>
            </a:r>
            <a:r>
              <a:rPr lang="en-US" sz="2200" b="1" dirty="0" err="1" smtClean="0">
                <a:latin typeface="Arial" charset="0"/>
              </a:rPr>
              <a:t>proteina</a:t>
            </a:r>
            <a:r>
              <a:rPr lang="tr-TR" sz="2200" b="1" dirty="0" smtClean="0">
                <a:latin typeface="Arial" charset="0"/>
              </a:rPr>
              <a:t>z</a:t>
            </a:r>
            <a:r>
              <a:rPr lang="en-US" sz="2200" b="1" dirty="0" smtClean="0">
                <a:latin typeface="Arial" charset="0"/>
              </a:rPr>
              <a:t> </a:t>
            </a:r>
            <a:r>
              <a:rPr lang="en-US" sz="2200" b="1" dirty="0">
                <a:latin typeface="Arial" charset="0"/>
              </a:rPr>
              <a:t>K (55</a:t>
            </a:r>
            <a:r>
              <a:rPr lang="en-US" sz="2200" b="1" baseline="30000" dirty="0">
                <a:latin typeface="Arial" charset="0"/>
              </a:rPr>
              <a:t>o</a:t>
            </a:r>
            <a:r>
              <a:rPr lang="en-US" sz="2200" b="1" dirty="0">
                <a:latin typeface="Arial" charset="0"/>
              </a:rPr>
              <a:t> </a:t>
            </a:r>
            <a:r>
              <a:rPr lang="tr-TR" sz="2200" b="1" dirty="0" smtClean="0">
                <a:latin typeface="Arial" charset="0"/>
              </a:rPr>
              <a:t>birkaç saat</a:t>
            </a:r>
            <a:r>
              <a:rPr lang="en-US" sz="2200" b="1" dirty="0" smtClean="0">
                <a:latin typeface="Arial" charset="0"/>
              </a:rPr>
              <a:t>)</a:t>
            </a:r>
            <a:endParaRPr lang="en-US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2"/>
            </a:pPr>
            <a:r>
              <a:rPr lang="tr-TR" b="1" dirty="0" smtClean="0">
                <a:latin typeface="Arial" charset="0"/>
              </a:rPr>
              <a:t>F</a:t>
            </a:r>
            <a:r>
              <a:rPr lang="en-US" b="1" dirty="0" err="1" smtClean="0">
                <a:latin typeface="Arial" charset="0"/>
              </a:rPr>
              <a:t>enol</a:t>
            </a:r>
            <a:r>
              <a:rPr lang="en-US" b="1" dirty="0" smtClean="0">
                <a:latin typeface="Arial" charset="0"/>
              </a:rPr>
              <a:t> Extra</a:t>
            </a:r>
            <a:r>
              <a:rPr lang="tr-TR" b="1" dirty="0" err="1" smtClean="0">
                <a:latin typeface="Arial" charset="0"/>
              </a:rPr>
              <a:t>ksiyon</a:t>
            </a:r>
            <a:r>
              <a:rPr lang="tr-TR" b="1" dirty="0" smtClean="0">
                <a:latin typeface="Arial" charset="0"/>
              </a:rPr>
              <a:t/>
            </a:r>
            <a:br>
              <a:rPr lang="tr-TR" b="1" dirty="0" smtClean="0">
                <a:latin typeface="Arial" charset="0"/>
              </a:rPr>
            </a:br>
            <a:r>
              <a:rPr lang="tr-TR" b="1" dirty="0" smtClean="0">
                <a:latin typeface="Arial" charset="0"/>
              </a:rPr>
              <a:t>Birkaç saat hafif ve dikkatlice sallayın</a:t>
            </a:r>
            <a:endParaRPr lang="en-US" b="1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3"/>
            </a:pPr>
            <a:r>
              <a:rPr lang="en-US" b="1" dirty="0" smtClean="0">
                <a:latin typeface="Arial" charset="0"/>
              </a:rPr>
              <a:t>Ethanol </a:t>
            </a:r>
            <a:r>
              <a:rPr lang="tr-TR" b="1" dirty="0" err="1" smtClean="0">
                <a:latin typeface="Arial" charset="0"/>
              </a:rPr>
              <a:t>Çöktütrmesi</a:t>
            </a:r>
            <a:r>
              <a:rPr lang="tr-TR" b="1" dirty="0" smtClean="0">
                <a:latin typeface="Arial" charset="0"/>
              </a:rPr>
              <a:t/>
            </a:r>
            <a:br>
              <a:rPr lang="tr-TR" b="1" dirty="0" smtClean="0">
                <a:latin typeface="Arial" charset="0"/>
              </a:rPr>
            </a:br>
            <a:r>
              <a:rPr lang="en-US" b="1" dirty="0" err="1" smtClean="0">
                <a:latin typeface="Arial" charset="0"/>
              </a:rPr>
              <a:t>RNAse</a:t>
            </a:r>
            <a:r>
              <a:rPr lang="en-US" b="1" dirty="0" smtClean="0">
                <a:latin typeface="Arial" charset="0"/>
              </a:rPr>
              <a:t> </a:t>
            </a:r>
            <a:r>
              <a:rPr lang="tr-TR" b="1" dirty="0" smtClean="0">
                <a:latin typeface="Arial" charset="0"/>
              </a:rPr>
              <a:t>peşine </a:t>
            </a:r>
            <a:r>
              <a:rPr lang="en-US" b="1" dirty="0" smtClean="0">
                <a:latin typeface="Arial" charset="0"/>
              </a:rPr>
              <a:t>proteinase </a:t>
            </a:r>
            <a:r>
              <a:rPr lang="en-US" b="1" dirty="0">
                <a:latin typeface="Arial" charset="0"/>
              </a:rPr>
              <a:t>K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5"/>
            </a:pPr>
            <a:r>
              <a:rPr lang="tr-TR" b="1" dirty="0" smtClean="0">
                <a:latin typeface="Arial" charset="0"/>
              </a:rPr>
              <a:t>F</a:t>
            </a:r>
            <a:r>
              <a:rPr lang="en-US" b="1" dirty="0" err="1" smtClean="0">
                <a:latin typeface="Arial" charset="0"/>
              </a:rPr>
              <a:t>enol</a:t>
            </a:r>
            <a:r>
              <a:rPr lang="en-US" b="1" dirty="0" smtClean="0">
                <a:latin typeface="Arial" charset="0"/>
              </a:rPr>
              <a:t> extra</a:t>
            </a:r>
            <a:r>
              <a:rPr lang="tr-TR" b="1" dirty="0" err="1" smtClean="0">
                <a:latin typeface="Arial" charset="0"/>
              </a:rPr>
              <a:t>ksiyonu</a:t>
            </a:r>
            <a:r>
              <a:rPr lang="tr-TR" b="1" dirty="0" smtClean="0">
                <a:latin typeface="Arial" charset="0"/>
              </a:rPr>
              <a:t> ve 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EtOH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ppt</a:t>
            </a:r>
            <a:endParaRPr lang="en-US" dirty="0">
              <a:latin typeface="Arial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348163" y="1219200"/>
            <a:ext cx="4567237" cy="2369880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enol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Extra</a:t>
            </a:r>
            <a:r>
              <a:rPr lang="tr-TR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ksiyon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</a:pPr>
            <a:r>
              <a:rPr lang="tr-TR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Örnegi</a:t>
            </a:r>
            <a:r>
              <a:rPr lang="tr-TR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eşit miktarda doymuş fenol çözeltisi ile karıştır.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Sulu faz korunur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optional </a:t>
            </a:r>
            <a:r>
              <a:rPr lang="tr-TR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loroform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isoam</a:t>
            </a:r>
            <a:r>
              <a:rPr lang="tr-TR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a</a:t>
            </a:r>
            <a:r>
              <a:rPr lang="tr-TR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tr-TR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tr-TR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ekstraksiyonu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089525" y="3810000"/>
            <a:ext cx="4054475" cy="2725738"/>
            <a:chOff x="2976" y="2400"/>
            <a:chExt cx="2554" cy="1717"/>
          </a:xfrm>
        </p:grpSpPr>
        <p:pic>
          <p:nvPicPr>
            <p:cNvPr id="7176" name="Picture 6" descr="C:\Documents\Courses\methods\images\dna\phenol1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400"/>
              <a:ext cx="522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Text Box 7"/>
            <p:cNvSpPr txBox="1">
              <a:spLocks noChangeArrowheads="1"/>
            </p:cNvSpPr>
            <p:nvPr/>
          </p:nvSpPr>
          <p:spPr bwMode="auto">
            <a:xfrm>
              <a:off x="3456" y="2736"/>
              <a:ext cx="207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93700" indent="-3937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dirty="0">
                  <a:sym typeface="Symbol" pitchFamily="18" charset="2"/>
                </a:rPr>
                <a:t> </a:t>
              </a:r>
              <a:r>
                <a:rPr lang="tr-TR" dirty="0" smtClean="0">
                  <a:sym typeface="Symbol" pitchFamily="18" charset="2"/>
                </a:rPr>
                <a:t>Sıvı faz</a:t>
              </a:r>
              <a:br>
                <a:rPr lang="tr-TR" dirty="0" smtClean="0">
                  <a:sym typeface="Symbol" pitchFamily="18" charset="2"/>
                </a:rPr>
              </a:br>
              <a:r>
                <a:rPr lang="en-US" dirty="0" smtClean="0">
                  <a:sym typeface="Symbol" pitchFamily="18" charset="2"/>
                </a:rPr>
                <a:t>(nuclei</a:t>
              </a:r>
              <a:r>
                <a:rPr lang="tr-TR" dirty="0" smtClean="0">
                  <a:sym typeface="Symbol" pitchFamily="18" charset="2"/>
                </a:rPr>
                <a:t>k</a:t>
              </a:r>
              <a:r>
                <a:rPr lang="en-US" dirty="0" smtClean="0">
                  <a:sym typeface="Symbol" pitchFamily="18" charset="2"/>
                </a:rPr>
                <a:t> acid)</a:t>
              </a:r>
              <a:endParaRPr lang="en-US" dirty="0"/>
            </a:p>
          </p:txBody>
        </p:sp>
        <p:sp>
          <p:nvSpPr>
            <p:cNvPr id="7178" name="Text Box 8"/>
            <p:cNvSpPr txBox="1">
              <a:spLocks noChangeArrowheads="1"/>
            </p:cNvSpPr>
            <p:nvPr/>
          </p:nvSpPr>
          <p:spPr bwMode="auto">
            <a:xfrm>
              <a:off x="3456" y="3274"/>
              <a:ext cx="168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93700" indent="-3937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dirty="0" smtClean="0">
                  <a:sym typeface="Symbol" pitchFamily="18" charset="2"/>
                </a:rPr>
                <a:t> </a:t>
              </a:r>
              <a:r>
                <a:rPr lang="tr-TR" dirty="0" smtClean="0">
                  <a:sym typeface="Symbol" pitchFamily="18" charset="2"/>
                </a:rPr>
                <a:t>F</a:t>
              </a:r>
              <a:r>
                <a:rPr lang="en-US" dirty="0" err="1" smtClean="0">
                  <a:sym typeface="Symbol" pitchFamily="18" charset="2"/>
                </a:rPr>
                <a:t>enol</a:t>
              </a:r>
              <a:r>
                <a:rPr lang="en-US" dirty="0" smtClean="0">
                  <a:sym typeface="Symbol" pitchFamily="18" charset="2"/>
                </a:rPr>
                <a:t> </a:t>
              </a:r>
              <a:r>
                <a:rPr lang="tr-TR" dirty="0" smtClean="0">
                  <a:sym typeface="Symbol" pitchFamily="18" charset="2"/>
                </a:rPr>
                <a:t>faz</a:t>
              </a:r>
            </a:p>
            <a:p>
              <a:r>
                <a:rPr lang="tr-TR" dirty="0" smtClean="0">
                  <a:sym typeface="Symbol" pitchFamily="18" charset="2"/>
                </a:rPr>
                <a:t>     </a:t>
              </a:r>
              <a:r>
                <a:rPr lang="en-US" dirty="0" smtClean="0">
                  <a:sym typeface="Symbol" pitchFamily="18" charset="2"/>
                </a:rPr>
                <a:t>(proteins</a:t>
              </a:r>
              <a:r>
                <a:rPr lang="en-US" dirty="0">
                  <a:sym typeface="Symbol" pitchFamily="18" charset="2"/>
                </a:rPr>
                <a:t>)</a:t>
              </a:r>
              <a:endParaRPr lang="en-US" dirty="0"/>
            </a:p>
          </p:txBody>
        </p:sp>
      </p:grpSp>
      <p:sp>
        <p:nvSpPr>
          <p:cNvPr id="7174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5B50B0-731D-4DD1-A69D-19BE1F69A45B}" type="slidenum">
              <a:rPr lang="en-US" sz="1400"/>
              <a:pPr eaLnBrk="1" hangingPunct="1"/>
              <a:t>20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32893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724400" y="1295400"/>
            <a:ext cx="3772186" cy="1631216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EtOH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Precipita</a:t>
            </a:r>
            <a:r>
              <a:rPr lang="tr-TR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syonu</a:t>
            </a:r>
            <a:r>
              <a:rPr lang="tr-TR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/>
            </a:r>
            <a:br>
              <a:rPr lang="tr-TR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2-2.5 </a:t>
            </a:r>
            <a:r>
              <a:rPr lang="tr-TR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hacim 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EtOH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, -20</a:t>
            </a:r>
            <a:r>
              <a:rPr lang="en-US" b="1" baseline="30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o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tr-TR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Yüksek tuz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, 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pH 5-5.5</a:t>
            </a:r>
          </a:p>
          <a:p>
            <a:pPr>
              <a:buFontTx/>
              <a:buChar char="•"/>
            </a:pPr>
            <a:r>
              <a:rPr lang="tr-TR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santrifüj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pic>
        <p:nvPicPr>
          <p:cNvPr id="8197" name="Picture 5" descr="C:\Documents\Courses\methods\images\dna\etoh.TIF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1311275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4EFEE1-7CBB-45E5-8565-7A7ECAFF112D}" type="slidenum">
              <a:rPr lang="en-US" sz="1400"/>
              <a:pPr eaLnBrk="1" hangingPunct="1"/>
              <a:t>21</a:t>
            </a:fld>
            <a:endParaRPr lang="en-US" sz="1400"/>
          </a:p>
        </p:txBody>
      </p:sp>
      <p:sp>
        <p:nvSpPr>
          <p:cNvPr id="8199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Dr.Saba Abdi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1143000"/>
            <a:ext cx="411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r-TR" sz="2800" b="1" u="sng" dirty="0" smtClean="0">
                <a:latin typeface="Arial" charset="0"/>
              </a:rPr>
              <a:t>Tipik Prosedür</a:t>
            </a:r>
            <a:endParaRPr lang="en-US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1"/>
            </a:pPr>
            <a:r>
              <a:rPr lang="tr-TR" b="1" dirty="0" smtClean="0">
                <a:latin typeface="Arial" charset="0"/>
              </a:rPr>
              <a:t>Hücre Parçalanması</a:t>
            </a:r>
            <a:endParaRPr lang="en-US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b="1" dirty="0">
                <a:latin typeface="Arial" charset="0"/>
              </a:rPr>
              <a:t>0.5% SDS + </a:t>
            </a:r>
            <a:r>
              <a:rPr lang="en-US" sz="2200" b="1" dirty="0" err="1" smtClean="0">
                <a:latin typeface="Arial" charset="0"/>
              </a:rPr>
              <a:t>proteina</a:t>
            </a:r>
            <a:r>
              <a:rPr lang="tr-TR" sz="2200" b="1" dirty="0" smtClean="0">
                <a:latin typeface="Arial" charset="0"/>
              </a:rPr>
              <a:t>z</a:t>
            </a:r>
            <a:r>
              <a:rPr lang="en-US" sz="2200" b="1" dirty="0" smtClean="0">
                <a:latin typeface="Arial" charset="0"/>
              </a:rPr>
              <a:t> </a:t>
            </a:r>
            <a:r>
              <a:rPr lang="en-US" sz="2200" b="1" dirty="0">
                <a:latin typeface="Arial" charset="0"/>
              </a:rPr>
              <a:t>K (55</a:t>
            </a:r>
            <a:r>
              <a:rPr lang="en-US" sz="2200" b="1" baseline="30000" dirty="0">
                <a:latin typeface="Arial" charset="0"/>
              </a:rPr>
              <a:t>o</a:t>
            </a:r>
            <a:r>
              <a:rPr lang="en-US" sz="2200" b="1" dirty="0">
                <a:latin typeface="Arial" charset="0"/>
              </a:rPr>
              <a:t> </a:t>
            </a:r>
            <a:r>
              <a:rPr lang="tr-TR" sz="2200" b="1" dirty="0" smtClean="0">
                <a:latin typeface="Arial" charset="0"/>
              </a:rPr>
              <a:t>birkaç saat</a:t>
            </a:r>
            <a:r>
              <a:rPr lang="en-US" sz="2200" b="1" dirty="0" smtClean="0">
                <a:latin typeface="Arial" charset="0"/>
              </a:rPr>
              <a:t>)</a:t>
            </a:r>
            <a:endParaRPr lang="en-US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2"/>
            </a:pPr>
            <a:r>
              <a:rPr lang="tr-TR" b="1" dirty="0" smtClean="0">
                <a:latin typeface="Arial" charset="0"/>
              </a:rPr>
              <a:t>F</a:t>
            </a:r>
            <a:r>
              <a:rPr lang="en-US" b="1" dirty="0" err="1" smtClean="0">
                <a:latin typeface="Arial" charset="0"/>
              </a:rPr>
              <a:t>enol</a:t>
            </a:r>
            <a:r>
              <a:rPr lang="en-US" b="1" dirty="0" smtClean="0">
                <a:latin typeface="Arial" charset="0"/>
              </a:rPr>
              <a:t> Extra</a:t>
            </a:r>
            <a:r>
              <a:rPr lang="tr-TR" b="1" dirty="0" err="1" smtClean="0">
                <a:latin typeface="Arial" charset="0"/>
              </a:rPr>
              <a:t>ksiyon</a:t>
            </a:r>
            <a:r>
              <a:rPr lang="tr-TR" b="1" dirty="0" smtClean="0">
                <a:latin typeface="Arial" charset="0"/>
              </a:rPr>
              <a:t/>
            </a:r>
            <a:br>
              <a:rPr lang="tr-TR" b="1" dirty="0" smtClean="0">
                <a:latin typeface="Arial" charset="0"/>
              </a:rPr>
            </a:br>
            <a:r>
              <a:rPr lang="tr-TR" b="1" dirty="0" smtClean="0">
                <a:latin typeface="Arial" charset="0"/>
              </a:rPr>
              <a:t>Birkaç saat hafif ve dikkatlice sallayın</a:t>
            </a:r>
            <a:endParaRPr lang="en-US" b="1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3"/>
            </a:pPr>
            <a:r>
              <a:rPr lang="en-US" b="1" dirty="0" smtClean="0">
                <a:latin typeface="Arial" charset="0"/>
              </a:rPr>
              <a:t>Ethanol </a:t>
            </a:r>
            <a:r>
              <a:rPr lang="tr-TR" b="1" dirty="0" err="1" smtClean="0">
                <a:latin typeface="Arial" charset="0"/>
              </a:rPr>
              <a:t>Çöktütrmesi</a:t>
            </a:r>
            <a:r>
              <a:rPr lang="tr-TR" b="1" dirty="0" smtClean="0">
                <a:latin typeface="Arial" charset="0"/>
              </a:rPr>
              <a:t/>
            </a:r>
            <a:br>
              <a:rPr lang="tr-TR" b="1" dirty="0" smtClean="0">
                <a:latin typeface="Arial" charset="0"/>
              </a:rPr>
            </a:br>
            <a:r>
              <a:rPr lang="en-US" b="1" dirty="0" err="1" smtClean="0">
                <a:latin typeface="Arial" charset="0"/>
              </a:rPr>
              <a:t>RNAse</a:t>
            </a:r>
            <a:r>
              <a:rPr lang="en-US" b="1" dirty="0" smtClean="0">
                <a:latin typeface="Arial" charset="0"/>
              </a:rPr>
              <a:t> </a:t>
            </a:r>
            <a:r>
              <a:rPr lang="tr-TR" b="1" dirty="0" smtClean="0">
                <a:latin typeface="Arial" charset="0"/>
              </a:rPr>
              <a:t>peşine </a:t>
            </a:r>
            <a:r>
              <a:rPr lang="en-US" b="1" dirty="0" smtClean="0">
                <a:latin typeface="Arial" charset="0"/>
              </a:rPr>
              <a:t>proteinase </a:t>
            </a:r>
            <a:r>
              <a:rPr lang="en-US" b="1" dirty="0">
                <a:latin typeface="Arial" charset="0"/>
              </a:rPr>
              <a:t>K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5"/>
            </a:pPr>
            <a:r>
              <a:rPr lang="tr-TR" b="1" smtClean="0">
                <a:latin typeface="Arial" charset="0"/>
              </a:rPr>
              <a:t>F</a:t>
            </a:r>
            <a:r>
              <a:rPr lang="en-US" b="1" smtClean="0">
                <a:latin typeface="Arial" charset="0"/>
              </a:rPr>
              <a:t>enol</a:t>
            </a:r>
            <a:r>
              <a:rPr lang="en-US" b="1" dirty="0" smtClean="0">
                <a:latin typeface="Arial" charset="0"/>
              </a:rPr>
              <a:t> extra</a:t>
            </a:r>
            <a:r>
              <a:rPr lang="tr-TR" b="1" dirty="0" err="1" smtClean="0">
                <a:latin typeface="Arial" charset="0"/>
              </a:rPr>
              <a:t>ksiyonu</a:t>
            </a:r>
            <a:r>
              <a:rPr lang="tr-TR" b="1" dirty="0" smtClean="0">
                <a:latin typeface="Arial" charset="0"/>
              </a:rPr>
              <a:t> ve 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EtOH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ppt</a:t>
            </a:r>
            <a:endParaRPr lang="en-US" dirty="0">
              <a:latin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91994" y="274637"/>
            <a:ext cx="59300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 MA-DNA İzolasyonu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361950"/>
            <a:ext cx="8229600" cy="452596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tr-TR" dirty="0" smtClean="0">
              <a:cs typeface="Arial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800" b="1" dirty="0" smtClean="0"/>
              <a:t>Kromozom DNA’sının izolasyonu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800" b="1" dirty="0" smtClean="0"/>
              <a:t>*</a:t>
            </a:r>
            <a:r>
              <a:rPr lang="tr-TR" sz="2800" dirty="0" smtClean="0"/>
              <a:t>Bakterilerden kromozom (genom) DNA’sı izolasyonu,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800" b="1" dirty="0" smtClean="0"/>
              <a:t>*</a:t>
            </a:r>
            <a:r>
              <a:rPr lang="tr-TR" sz="2800" dirty="0" smtClean="0"/>
              <a:t>Mayalardan kromozom DNA’sı izolasyonu,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800" b="1" dirty="0" smtClean="0"/>
              <a:t>*</a:t>
            </a:r>
            <a:r>
              <a:rPr lang="tr-TR" sz="2800" dirty="0" smtClean="0"/>
              <a:t>Memelilerden kromozom DNA’sı izolasyonu,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800" b="1" dirty="0" smtClean="0"/>
              <a:t>*</a:t>
            </a:r>
            <a:r>
              <a:rPr lang="tr-TR" sz="2800" dirty="0" smtClean="0"/>
              <a:t>Bitkilerden kromozom DNA’sı izolasyonu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tr-TR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800" b="1" dirty="0" smtClean="0">
                <a:cs typeface="Arial" charset="0"/>
              </a:rPr>
              <a:t>Kromozom dışı DNA’nın izolasyonu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800" dirty="0" smtClean="0">
                <a:cs typeface="Arial" charset="0"/>
              </a:rPr>
              <a:t>*</a:t>
            </a:r>
            <a:r>
              <a:rPr lang="tr-TR" sz="2800" dirty="0" err="1" smtClean="0">
                <a:cs typeface="Arial" charset="0"/>
              </a:rPr>
              <a:t>Plazmid</a:t>
            </a:r>
            <a:r>
              <a:rPr lang="tr-TR" sz="2800" dirty="0" smtClean="0">
                <a:cs typeface="Arial" charset="0"/>
              </a:rPr>
              <a:t> DNA’sı izolasyonu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800" dirty="0" smtClean="0">
                <a:cs typeface="Arial" charset="0"/>
              </a:rPr>
              <a:t>*</a:t>
            </a:r>
            <a:r>
              <a:rPr lang="tr-TR" sz="2800" dirty="0" err="1" smtClean="0">
                <a:cs typeface="Arial" charset="0"/>
              </a:rPr>
              <a:t>Organel</a:t>
            </a:r>
            <a:r>
              <a:rPr lang="tr-TR" sz="2800" dirty="0" smtClean="0">
                <a:cs typeface="Arial" charset="0"/>
              </a:rPr>
              <a:t> DNA’sı izolasyonu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5020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29389" y="-519447"/>
            <a:ext cx="8394533" cy="4321425"/>
          </a:xfrm>
        </p:spPr>
        <p:txBody>
          <a:bodyPr/>
          <a:lstStyle/>
          <a:p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FARKLI ORGANİZMALARDAN DNA İZOLASYON PROSEDÜRLERİ</a:t>
            </a: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618" y="-278814"/>
            <a:ext cx="6316662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folHlink"/>
                </a:solidFill>
              </a:rPr>
              <a:t>DNA’nın Analizi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tr-TR" sz="2800" dirty="0" smtClean="0">
                <a:solidFill>
                  <a:schemeClr val="folHlink"/>
                </a:solidFill>
              </a:rPr>
              <a:t>Nükleik asitlerin nanogram veya mikrogram düzeyindeki miktarlarının belirlenmesinde </a:t>
            </a:r>
            <a:r>
              <a:rPr lang="tr-TR" sz="2800" dirty="0" err="1" smtClean="0">
                <a:solidFill>
                  <a:schemeClr val="folHlink"/>
                </a:solidFill>
              </a:rPr>
              <a:t>absorbsiyon</a:t>
            </a:r>
            <a:r>
              <a:rPr lang="tr-TR" sz="2800" dirty="0" smtClean="0">
                <a:solidFill>
                  <a:schemeClr val="folHlink"/>
                </a:solidFill>
              </a:rPr>
              <a:t> temeline dayanan </a:t>
            </a:r>
            <a:r>
              <a:rPr lang="tr-TR" sz="2800" dirty="0" err="1" smtClean="0">
                <a:solidFill>
                  <a:schemeClr val="folHlink"/>
                </a:solidFill>
              </a:rPr>
              <a:t>spektrofotometrik</a:t>
            </a:r>
            <a:r>
              <a:rPr lang="tr-TR" sz="2800" dirty="0" smtClean="0">
                <a:solidFill>
                  <a:schemeClr val="folHlink"/>
                </a:solidFill>
              </a:rPr>
              <a:t> yöntemler kullanılır.</a:t>
            </a:r>
          </a:p>
          <a:p>
            <a:pPr eaLnBrk="1" hangingPunct="1"/>
            <a:endParaRPr lang="tr-TR" sz="2800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tr-TR" sz="2800" dirty="0" smtClean="0">
                <a:solidFill>
                  <a:schemeClr val="folHlink"/>
                </a:solidFill>
              </a:rPr>
              <a:t>Ayrıca nükleik asitlerin doğrudan görüntülenmesinde özgün dizilerde kesim yapan </a:t>
            </a:r>
            <a:r>
              <a:rPr lang="tr-TR" sz="2800" dirty="0" err="1" smtClean="0">
                <a:solidFill>
                  <a:schemeClr val="folHlink"/>
                </a:solidFill>
              </a:rPr>
              <a:t>restriksiyon</a:t>
            </a:r>
            <a:r>
              <a:rPr lang="tr-TR" sz="2800" dirty="0" smtClean="0">
                <a:solidFill>
                  <a:schemeClr val="folHlink"/>
                </a:solidFill>
              </a:rPr>
              <a:t> </a:t>
            </a:r>
            <a:r>
              <a:rPr lang="tr-TR" sz="2800" dirty="0" err="1" smtClean="0">
                <a:solidFill>
                  <a:schemeClr val="folHlink"/>
                </a:solidFill>
              </a:rPr>
              <a:t>endonükleaz</a:t>
            </a:r>
            <a:r>
              <a:rPr lang="tr-TR" sz="2800" dirty="0" smtClean="0">
                <a:solidFill>
                  <a:schemeClr val="folHlink"/>
                </a:solidFill>
              </a:rPr>
              <a:t> enzimlerinin etkisi sonucu oluşan farklı boyutlardaki DNA parçalarının saptanmasında </a:t>
            </a:r>
            <a:r>
              <a:rPr lang="tr-TR" sz="2800" dirty="0" err="1" smtClean="0">
                <a:solidFill>
                  <a:schemeClr val="folHlink"/>
                </a:solidFill>
              </a:rPr>
              <a:t>elektroforetik</a:t>
            </a:r>
            <a:r>
              <a:rPr lang="tr-TR" sz="2800" dirty="0" smtClean="0">
                <a:solidFill>
                  <a:schemeClr val="folHlink"/>
                </a:solidFill>
              </a:rPr>
              <a:t> yöntemler kullanılır.</a:t>
            </a:r>
          </a:p>
        </p:txBody>
      </p:sp>
    </p:spTree>
    <p:extLst>
      <p:ext uri="{BB962C8B-B14F-4D97-AF65-F5344CB8AC3E}">
        <p14:creationId xmlns:p14="http://schemas.microsoft.com/office/powerpoint/2010/main" xmlns="" val="4067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7772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43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838200"/>
            <a:ext cx="8229600" cy="5638800"/>
          </a:xfrm>
        </p:spPr>
      </p:pic>
    </p:spTree>
    <p:extLst>
      <p:ext uri="{BB962C8B-B14F-4D97-AF65-F5344CB8AC3E}">
        <p14:creationId xmlns:p14="http://schemas.microsoft.com/office/powerpoint/2010/main" xmlns="" val="21508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5327" y="489284"/>
            <a:ext cx="8229600" cy="3581400"/>
          </a:xfrm>
        </p:spPr>
      </p:pic>
    </p:spTree>
    <p:extLst>
      <p:ext uri="{BB962C8B-B14F-4D97-AF65-F5344CB8AC3E}">
        <p14:creationId xmlns:p14="http://schemas.microsoft.com/office/powerpoint/2010/main" xmlns="" val="1502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5334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xmlns="" val="4224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533400"/>
            <a:ext cx="8229600" cy="5592763"/>
          </a:xfrm>
        </p:spPr>
      </p:pic>
    </p:spTree>
    <p:extLst>
      <p:ext uri="{BB962C8B-B14F-4D97-AF65-F5344CB8AC3E}">
        <p14:creationId xmlns:p14="http://schemas.microsoft.com/office/powerpoint/2010/main" xmlns="" val="3743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/>
              <a:t>DNA</a:t>
            </a:r>
            <a:br>
              <a:rPr lang="en-US" b="1"/>
            </a:br>
            <a:r>
              <a:rPr lang="en-US" i="1"/>
              <a:t>(Deoxyribonucleic Acid)</a:t>
            </a:r>
            <a:endParaRPr lang="en-US" b="1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907" y="1887279"/>
            <a:ext cx="5029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22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609600"/>
            <a:ext cx="8229600" cy="5516563"/>
          </a:xfrm>
        </p:spPr>
      </p:pic>
    </p:spTree>
    <p:extLst>
      <p:ext uri="{BB962C8B-B14F-4D97-AF65-F5344CB8AC3E}">
        <p14:creationId xmlns:p14="http://schemas.microsoft.com/office/powerpoint/2010/main" xmlns="" val="35210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525735" cy="6858000"/>
          </a:xfrm>
        </p:spPr>
      </p:pic>
    </p:spTree>
    <p:extLst>
      <p:ext uri="{BB962C8B-B14F-4D97-AF65-F5344CB8AC3E}">
        <p14:creationId xmlns:p14="http://schemas.microsoft.com/office/powerpoint/2010/main" xmlns="" val="17636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68442" y="1066799"/>
            <a:ext cx="8746958" cy="4395537"/>
          </a:xfrm>
        </p:spPr>
        <p:txBody>
          <a:bodyPr/>
          <a:lstStyle/>
          <a:p>
            <a:pPr eaLnBrk="1" hangingPunct="1"/>
            <a:r>
              <a:rPr lang="tr-TR" sz="2400" dirty="0" smtClean="0"/>
              <a:t>Küçük DNA </a:t>
            </a:r>
            <a:r>
              <a:rPr lang="tr-TR" sz="2400" dirty="0" err="1" smtClean="0"/>
              <a:t>fragmentleri</a:t>
            </a:r>
            <a:r>
              <a:rPr lang="tr-TR" sz="2400" dirty="0" smtClean="0"/>
              <a:t> için yüksek, büyük DNA </a:t>
            </a:r>
            <a:r>
              <a:rPr lang="tr-TR" sz="2400" dirty="0" err="1" smtClean="0"/>
              <a:t>fragmentleri</a:t>
            </a:r>
            <a:r>
              <a:rPr lang="tr-TR" sz="2400" dirty="0" smtClean="0"/>
              <a:t> için düşük </a:t>
            </a:r>
            <a:r>
              <a:rPr lang="tr-TR" sz="2400" dirty="0" err="1" smtClean="0"/>
              <a:t>agaroz</a:t>
            </a:r>
            <a:r>
              <a:rPr lang="tr-TR" sz="2400" dirty="0" smtClean="0"/>
              <a:t>  konsantrasyonu kullanılarak DNA’nın jelde en uygun şekilde yürümesi sağlanır.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İzole edilen DNA </a:t>
            </a:r>
            <a:r>
              <a:rPr lang="tr-TR" sz="2400" dirty="0" err="1" smtClean="0"/>
              <a:t>genomik</a:t>
            </a:r>
            <a:r>
              <a:rPr lang="tr-TR" sz="2400" dirty="0" smtClean="0"/>
              <a:t> DNA ise keskin bir bant şeklinde (aşağı ve yukarı kısmına dağılan az bir şekilde dağılan)</a:t>
            </a:r>
            <a:r>
              <a:rPr lang="tr-TR" sz="2400" dirty="0" err="1" smtClean="0"/>
              <a:t>görüntülenirken,plazmid</a:t>
            </a:r>
            <a:r>
              <a:rPr lang="tr-TR" sz="2400" dirty="0" smtClean="0"/>
              <a:t> DNA’ sının genelde üç farklı biçimi gözlenir(</a:t>
            </a:r>
            <a:r>
              <a:rPr lang="tr-TR" sz="2400" dirty="0" err="1" smtClean="0"/>
              <a:t>sebep,izolasyon</a:t>
            </a:r>
            <a:r>
              <a:rPr lang="tr-TR" sz="2400" dirty="0" smtClean="0"/>
              <a:t> sırasında kırılmalardır).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664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5668963"/>
          </a:xfrm>
        </p:spPr>
      </p:pic>
    </p:spTree>
    <p:extLst>
      <p:ext uri="{BB962C8B-B14F-4D97-AF65-F5344CB8AC3E}">
        <p14:creationId xmlns:p14="http://schemas.microsoft.com/office/powerpoint/2010/main" xmlns="" val="30643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el_electrophores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4196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Electrophoresisg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4953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56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genom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5715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98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3253" name="Picture 5" descr="http://classroom.springisd.org/webs/rlucier/upload/chemistr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3820"/>
            <a:ext cx="9144000" cy="52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1006" y="280490"/>
            <a:ext cx="8263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/>
                <a:solidFill>
                  <a:schemeClr val="accent3"/>
                </a:solidFill>
                <a:effectLst/>
              </a:rPr>
              <a:t>     HADİ İZOLASYONA…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5715000" cy="838200"/>
          </a:xfrm>
        </p:spPr>
        <p:txBody>
          <a:bodyPr/>
          <a:lstStyle/>
          <a:p>
            <a:r>
              <a:rPr lang="en-US"/>
              <a:t>DNA Isolation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752600" y="1066800"/>
            <a:ext cx="56997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1. </a:t>
            </a:r>
            <a:r>
              <a:rPr lang="en-US" dirty="0" smtClean="0"/>
              <a:t>15-30 s</a:t>
            </a:r>
            <a:r>
              <a:rPr lang="tr-TR" dirty="0" smtClean="0"/>
              <a:t>n </a:t>
            </a:r>
            <a:r>
              <a:rPr lang="tr-TR" dirty="0" err="1" smtClean="0"/>
              <a:t>blendırda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        100 ml </a:t>
            </a:r>
            <a:r>
              <a:rPr lang="tr-TR" dirty="0" smtClean="0"/>
              <a:t>parçalanmış soğan</a:t>
            </a:r>
            <a:endParaRPr lang="en-US" dirty="0"/>
          </a:p>
          <a:p>
            <a:r>
              <a:rPr lang="en-US" dirty="0"/>
              <a:t>        1/8 </a:t>
            </a:r>
            <a:r>
              <a:rPr lang="tr-TR" dirty="0" err="1" smtClean="0"/>
              <a:t>çaykaşığı</a:t>
            </a:r>
            <a:r>
              <a:rPr lang="tr-TR" dirty="0" smtClean="0"/>
              <a:t> tuz veya %0.9 NACI</a:t>
            </a:r>
            <a:endParaRPr lang="en-US" dirty="0"/>
          </a:p>
          <a:p>
            <a:r>
              <a:rPr lang="en-US" dirty="0"/>
              <a:t>        200 ml </a:t>
            </a:r>
            <a:r>
              <a:rPr lang="tr-TR" dirty="0" smtClean="0"/>
              <a:t>soğuk su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752600" y="2667000"/>
            <a:ext cx="7181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AutoNum type="arabicPeriod" startAt="2"/>
            </a:pPr>
            <a:r>
              <a:rPr lang="tr-TR" dirty="0" err="1" smtClean="0"/>
              <a:t>Homozejant</a:t>
            </a:r>
            <a:r>
              <a:rPr lang="tr-TR" dirty="0" smtClean="0"/>
              <a:t> hazırlayarak, elde edilen </a:t>
            </a:r>
            <a:r>
              <a:rPr lang="tr-TR" dirty="0" err="1" smtClean="0"/>
              <a:t>homojenatı</a:t>
            </a:r>
            <a:r>
              <a:rPr lang="tr-TR" dirty="0" smtClean="0"/>
              <a:t> süz</a:t>
            </a:r>
            <a:endParaRPr lang="en-US" dirty="0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752600" y="3200400"/>
            <a:ext cx="55883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None/>
            </a:pPr>
            <a:r>
              <a:rPr lang="en-US" dirty="0"/>
              <a:t>3.  </a:t>
            </a:r>
            <a:r>
              <a:rPr lang="tr-TR" dirty="0" smtClean="0"/>
              <a:t>10 dakika </a:t>
            </a:r>
            <a:r>
              <a:rPr lang="en-US" dirty="0" smtClean="0"/>
              <a:t>:</a:t>
            </a:r>
            <a:endParaRPr lang="en-US" dirty="0"/>
          </a:p>
          <a:p>
            <a:pPr marL="457200" indent="-457200"/>
            <a:r>
              <a:rPr lang="en-US" dirty="0"/>
              <a:t>        2 </a:t>
            </a:r>
            <a:r>
              <a:rPr lang="tr-TR" dirty="0" err="1" smtClean="0"/>
              <a:t>yemekkaşığı</a:t>
            </a:r>
            <a:r>
              <a:rPr lang="en-US" dirty="0" smtClean="0"/>
              <a:t> deter</a:t>
            </a:r>
            <a:r>
              <a:rPr lang="tr-TR" dirty="0" err="1" smtClean="0"/>
              <a:t>jan</a:t>
            </a:r>
            <a:endParaRPr lang="en-US" dirty="0"/>
          </a:p>
          <a:p>
            <a:pPr marL="914400" lvl="1" indent="-457200">
              <a:buFont typeface="Times" charset="0"/>
              <a:buNone/>
            </a:pPr>
            <a:r>
              <a:rPr lang="en-US" dirty="0"/>
              <a:t>  </a:t>
            </a:r>
            <a:r>
              <a:rPr lang="tr-TR" dirty="0" smtClean="0"/>
              <a:t>Köpürtmeden hafif şekilde karıştıralım</a:t>
            </a:r>
            <a:endParaRPr lang="en-US" dirty="0"/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1752600" y="4419600"/>
            <a:ext cx="74400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AutoNum type="arabicPeriod" startAt="4"/>
            </a:pPr>
            <a:r>
              <a:rPr lang="tr-TR" dirty="0" smtClean="0"/>
              <a:t>Önceden içerisinde buz bulunan bir kaba örnek konur.</a:t>
            </a:r>
          </a:p>
          <a:p>
            <a:pPr marL="457200" indent="-457200">
              <a:buFont typeface="Times" charset="0"/>
              <a:buAutoNum type="arabicPeriod" startAt="4"/>
            </a:pPr>
            <a:r>
              <a:rPr lang="tr-TR" dirty="0" smtClean="0"/>
              <a:t>Soğuk alkol elinizde ki </a:t>
            </a:r>
            <a:r>
              <a:rPr lang="tr-TR" dirty="0" err="1" smtClean="0"/>
              <a:t>homozejantın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iki katı olacak şekilde eklenir.</a:t>
            </a:r>
          </a:p>
          <a:p>
            <a:pPr marL="457200" indent="-457200">
              <a:buFont typeface="Times" charset="0"/>
              <a:buAutoNum type="arabicPeriod" startAt="4"/>
            </a:pPr>
            <a:r>
              <a:rPr lang="tr-TR" dirty="0" smtClean="0"/>
              <a:t>İki – üç dakika bekleyin</a:t>
            </a:r>
          </a:p>
          <a:p>
            <a:pPr marL="457200" indent="-457200">
              <a:buFont typeface="Times" charset="0"/>
              <a:buAutoNum type="arabicPeriod" startAt="4"/>
            </a:pPr>
            <a:r>
              <a:rPr lang="tr-TR" dirty="0" smtClean="0"/>
              <a:t>Soğan DNA’sı yavaş yavaş deney tüpünün üstüne çıkar</a:t>
            </a:r>
            <a:endParaRPr lang="en-US" dirty="0"/>
          </a:p>
          <a:p>
            <a:pPr marL="457200" indent="-457200"/>
            <a:r>
              <a:rPr lang="en-US" dirty="0"/>
              <a:t>      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15000" cy="838200"/>
          </a:xfrm>
        </p:spPr>
        <p:txBody>
          <a:bodyPr/>
          <a:lstStyle/>
          <a:p>
            <a:r>
              <a:rPr lang="en-US" dirty="0"/>
              <a:t>DNA </a:t>
            </a:r>
            <a:r>
              <a:rPr lang="tr-TR" dirty="0" smtClean="0"/>
              <a:t>İz</a:t>
            </a:r>
            <a:r>
              <a:rPr lang="en-US" dirty="0" err="1" smtClean="0"/>
              <a:t>ola</a:t>
            </a:r>
            <a:r>
              <a:rPr lang="tr-TR" dirty="0" err="1" smtClean="0"/>
              <a:t>syonu</a:t>
            </a:r>
            <a:endParaRPr lang="en-US" dirty="0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70797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 smtClean="0"/>
              <a:t>15-30 s</a:t>
            </a:r>
            <a:r>
              <a:rPr lang="tr-TR" sz="2800" dirty="0" smtClean="0"/>
              <a:t>n </a:t>
            </a:r>
            <a:r>
              <a:rPr lang="tr-TR" sz="2800" dirty="0" err="1" smtClean="0"/>
              <a:t>blendırda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        100 ml </a:t>
            </a:r>
            <a:r>
              <a:rPr lang="tr-TR" sz="2800" dirty="0" smtClean="0"/>
              <a:t>parçalanmış soğan</a:t>
            </a:r>
            <a:endParaRPr lang="en-US" sz="2800" dirty="0" smtClean="0"/>
          </a:p>
          <a:p>
            <a:r>
              <a:rPr lang="en-US" sz="2800" dirty="0" smtClean="0"/>
              <a:t>        1/8 </a:t>
            </a:r>
            <a:r>
              <a:rPr lang="tr-TR" sz="2800" dirty="0" err="1" smtClean="0"/>
              <a:t>çaykaşığı</a:t>
            </a:r>
            <a:r>
              <a:rPr lang="tr-TR" sz="2800" dirty="0" smtClean="0"/>
              <a:t> tuz veya %0.9 NACI</a:t>
            </a:r>
            <a:endParaRPr lang="en-US" sz="2800" dirty="0" smtClean="0"/>
          </a:p>
          <a:p>
            <a:r>
              <a:rPr lang="en-US" sz="2800" dirty="0" smtClean="0"/>
              <a:t>        200 ml </a:t>
            </a:r>
            <a:r>
              <a:rPr lang="tr-TR" sz="2800" dirty="0" smtClean="0"/>
              <a:t>soğuk su  ekleyin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2410" name="Picture 10" descr="http://4.bp.blogspot.com/-ETaJCeXOx68/TknfipDM2VI/AAAAAAAAAFQ/q_pUZA2DZXM/s320/BD_BLM3600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857" y="2969138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734" y="0"/>
            <a:ext cx="5715000" cy="838200"/>
          </a:xfrm>
        </p:spPr>
        <p:txBody>
          <a:bodyPr/>
          <a:lstStyle/>
          <a:p>
            <a:r>
              <a:rPr lang="en-US" dirty="0"/>
              <a:t>DNA </a:t>
            </a:r>
            <a:r>
              <a:rPr lang="tr-TR" dirty="0" smtClean="0"/>
              <a:t>İ</a:t>
            </a:r>
            <a:r>
              <a:rPr lang="tr-TR" dirty="0" smtClean="0"/>
              <a:t>z</a:t>
            </a:r>
            <a:r>
              <a:rPr lang="en-US" dirty="0" err="1" smtClean="0"/>
              <a:t>ola</a:t>
            </a:r>
            <a:r>
              <a:rPr lang="tr-TR" dirty="0" err="1" smtClean="0"/>
              <a:t>syonu</a:t>
            </a:r>
            <a:endParaRPr lang="en-US" dirty="0"/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80999" y="990600"/>
            <a:ext cx="6852313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1. 15-30 s</a:t>
            </a:r>
            <a:r>
              <a:rPr lang="tr-TR" sz="2800" dirty="0" smtClean="0"/>
              <a:t>n </a:t>
            </a:r>
            <a:r>
              <a:rPr lang="tr-TR" sz="2800" dirty="0" err="1" smtClean="0"/>
              <a:t>blendırda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        100 ml </a:t>
            </a:r>
            <a:r>
              <a:rPr lang="tr-TR" sz="2800" dirty="0" smtClean="0"/>
              <a:t>parçalanmış soğan</a:t>
            </a:r>
            <a:endParaRPr lang="en-US" sz="2800" dirty="0" smtClean="0"/>
          </a:p>
          <a:p>
            <a:r>
              <a:rPr lang="en-US" sz="2800" dirty="0" smtClean="0"/>
              <a:t>        1/8 </a:t>
            </a:r>
            <a:r>
              <a:rPr lang="tr-TR" sz="2800" dirty="0" err="1" smtClean="0"/>
              <a:t>çaykaşığı</a:t>
            </a:r>
            <a:r>
              <a:rPr lang="tr-TR" sz="2800" dirty="0" smtClean="0"/>
              <a:t> tuz veya %0.9 NACI</a:t>
            </a:r>
            <a:endParaRPr lang="en-US" sz="2800" dirty="0" smtClean="0"/>
          </a:p>
          <a:p>
            <a:r>
              <a:rPr lang="en-US" sz="2800" dirty="0" smtClean="0"/>
              <a:t>        200 ml </a:t>
            </a:r>
            <a:r>
              <a:rPr lang="tr-TR" sz="2800" dirty="0" smtClean="0"/>
              <a:t>soğuk </a:t>
            </a:r>
            <a:r>
              <a:rPr lang="tr-TR" sz="2800" dirty="0" smtClean="0"/>
              <a:t>su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408295" y="3245893"/>
            <a:ext cx="49247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AutoNum type="arabicPeriod" startAt="2"/>
            </a:pPr>
            <a:r>
              <a:rPr lang="tr-TR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Homojenatı</a:t>
            </a:r>
            <a:r>
              <a:rPr lang="tr-TR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süzün.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3434" name="Picture 10" descr="7.JPG                                                          0005B962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8882" b="20000"/>
          <a:stretch>
            <a:fillRect/>
          </a:stretch>
        </p:blipFill>
        <p:spPr bwMode="auto">
          <a:xfrm>
            <a:off x="5436096" y="2865476"/>
            <a:ext cx="2891929" cy="3382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DNA İzolasyonu </a:t>
            </a:r>
            <a:endParaRPr lang="tr-TR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b="1" dirty="0" smtClean="0"/>
              <a:t>Organik olarak bozulmaya uğramamış</a:t>
            </a:r>
            <a:br>
              <a:rPr lang="tr-TR" b="1" dirty="0" smtClean="0"/>
            </a:br>
            <a:r>
              <a:rPr lang="tr-TR" b="1" dirty="0" smtClean="0"/>
              <a:t>hücresel yapılardan özel teknikler kullanılarak, DNA molekülünün ortaya çıkarılmasıdır.</a:t>
            </a:r>
          </a:p>
          <a:p>
            <a:pPr marL="0" indent="0" eaLnBrk="1" hangingPunct="1">
              <a:buNone/>
            </a:pPr>
            <a:endParaRPr lang="tr-TR" b="1" dirty="0"/>
          </a:p>
          <a:p>
            <a:pPr marL="0" indent="0" eaLnBrk="1" hangingPunct="1">
              <a:buNone/>
            </a:pPr>
            <a:endParaRPr lang="tr-TR" b="1" dirty="0"/>
          </a:p>
          <a:p>
            <a:pPr marL="0" indent="0" eaLnBrk="1" hangingPunct="1">
              <a:buNone/>
            </a:pPr>
            <a:r>
              <a:rPr lang="tr-TR" b="1" dirty="0" smtClean="0"/>
              <a:t>DNA hücre içerisinde,</a:t>
            </a:r>
          </a:p>
          <a:p>
            <a:pPr eaLnBrk="1" hangingPunct="1">
              <a:buFontTx/>
              <a:buNone/>
            </a:pPr>
            <a:r>
              <a:rPr lang="tr-TR" dirty="0" smtClean="0"/>
              <a:t>*Çekirdek,</a:t>
            </a:r>
          </a:p>
          <a:p>
            <a:pPr eaLnBrk="1" hangingPunct="1">
              <a:buFontTx/>
              <a:buNone/>
            </a:pPr>
            <a:r>
              <a:rPr lang="tr-TR" dirty="0" smtClean="0"/>
              <a:t>*Mitokondri ve</a:t>
            </a:r>
          </a:p>
          <a:p>
            <a:pPr eaLnBrk="1" hangingPunct="1">
              <a:buFontTx/>
              <a:buNone/>
            </a:pPr>
            <a:r>
              <a:rPr lang="tr-TR" dirty="0" smtClean="0"/>
              <a:t>*Kloroplastlarda bulunmaktadır.</a:t>
            </a:r>
          </a:p>
        </p:txBody>
      </p:sp>
      <p:pic>
        <p:nvPicPr>
          <p:cNvPr id="97282" name="Picture 2" descr="http://www.longwood.k12.ny.us/lhs/science/bio/dna0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7705" y="149630"/>
            <a:ext cx="43815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24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5910" y="0"/>
            <a:ext cx="5715000" cy="838200"/>
          </a:xfrm>
        </p:spPr>
        <p:txBody>
          <a:bodyPr/>
          <a:lstStyle/>
          <a:p>
            <a:r>
              <a:rPr lang="en-US" dirty="0"/>
              <a:t>DNA </a:t>
            </a:r>
            <a:r>
              <a:rPr lang="tr-TR" dirty="0" err="1" smtClean="0"/>
              <a:t>İzolayonu</a:t>
            </a:r>
            <a:endParaRPr lang="en-US" dirty="0"/>
          </a:p>
        </p:txBody>
      </p:sp>
      <p:pic>
        <p:nvPicPr>
          <p:cNvPr id="107528" name="Picture 8" descr="P4070053.JPG                                                   0005B962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0099" y="1183105"/>
            <a:ext cx="3586163" cy="2689225"/>
          </a:xfrm>
          <a:prstGeom prst="rect">
            <a:avLst/>
          </a:prstGeom>
          <a:noFill/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36480" y="1205201"/>
            <a:ext cx="56997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/>
              <a:t>1. </a:t>
            </a:r>
            <a:r>
              <a:rPr lang="en-US" sz="2400" b="1" dirty="0" smtClean="0"/>
              <a:t>15-30 s</a:t>
            </a:r>
            <a:r>
              <a:rPr lang="tr-TR" sz="2400" b="1" dirty="0" smtClean="0"/>
              <a:t>n </a:t>
            </a:r>
            <a:r>
              <a:rPr lang="tr-TR" sz="2400" b="1" dirty="0" err="1" smtClean="0"/>
              <a:t>blendırda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r>
              <a:rPr lang="en-US" sz="2400" b="1" dirty="0"/>
              <a:t>        100 ml </a:t>
            </a:r>
            <a:r>
              <a:rPr lang="tr-TR" sz="2400" b="1" dirty="0" smtClean="0"/>
              <a:t>parçalanmış soğan</a:t>
            </a:r>
            <a:endParaRPr lang="en-US" sz="2400" b="1" dirty="0"/>
          </a:p>
          <a:p>
            <a:r>
              <a:rPr lang="en-US" sz="2400" b="1" dirty="0"/>
              <a:t>        1/8 </a:t>
            </a:r>
            <a:r>
              <a:rPr lang="tr-TR" sz="2400" b="1" dirty="0" err="1" smtClean="0"/>
              <a:t>çaykaşığı</a:t>
            </a:r>
            <a:r>
              <a:rPr lang="tr-TR" sz="2400" b="1" dirty="0" smtClean="0"/>
              <a:t> tuz veya %0.9 NACI</a:t>
            </a:r>
            <a:endParaRPr lang="en-US" sz="2400" b="1" dirty="0"/>
          </a:p>
          <a:p>
            <a:r>
              <a:rPr lang="en-US" sz="2400" b="1" dirty="0"/>
              <a:t>        200 ml </a:t>
            </a:r>
            <a:r>
              <a:rPr lang="tr-TR" sz="2400" b="1" dirty="0" smtClean="0"/>
              <a:t>soğuk su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6282" y="3132606"/>
            <a:ext cx="52196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AutoNum type="arabicPeriod" startAt="2"/>
            </a:pPr>
            <a:r>
              <a:rPr lang="tr-TR" sz="2800" b="1" dirty="0" err="1" smtClean="0"/>
              <a:t>Homozejant</a:t>
            </a:r>
            <a:r>
              <a:rPr lang="tr-TR" sz="2800" b="1" dirty="0" smtClean="0"/>
              <a:t> hazırlayarak, </a:t>
            </a:r>
            <a:br>
              <a:rPr lang="tr-TR" sz="2800" b="1" dirty="0" smtClean="0"/>
            </a:br>
            <a:r>
              <a:rPr lang="tr-TR" sz="2800" b="1" dirty="0" smtClean="0"/>
              <a:t>elde edilen </a:t>
            </a:r>
            <a:r>
              <a:rPr lang="tr-TR" sz="2800" b="1" dirty="0" err="1" smtClean="0"/>
              <a:t>homojenatı</a:t>
            </a:r>
            <a:r>
              <a:rPr lang="tr-TR" sz="2800" b="1" dirty="0" smtClean="0"/>
              <a:t> süz</a:t>
            </a:r>
            <a:endParaRPr lang="en-US" sz="2800" b="1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086970" y="4783540"/>
            <a:ext cx="737734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None/>
            </a:pPr>
            <a:r>
              <a:rPr lang="en-US" sz="2800" b="1" dirty="0">
                <a:solidFill>
                  <a:srgbClr val="FF0000"/>
                </a:solidFill>
              </a:rPr>
              <a:t>3.  </a:t>
            </a:r>
            <a:r>
              <a:rPr lang="tr-TR" sz="2800" b="1" dirty="0" smtClean="0">
                <a:solidFill>
                  <a:srgbClr val="FF0000"/>
                </a:solidFill>
              </a:rPr>
              <a:t>10 dakika 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en-US" sz="2800" b="1" dirty="0">
              <a:solidFill>
                <a:srgbClr val="FF0000"/>
              </a:solidFill>
            </a:endParaRPr>
          </a:p>
          <a:p>
            <a:pPr marL="457200" indent="-457200"/>
            <a:r>
              <a:rPr lang="en-US" sz="2800" b="1" dirty="0">
                <a:solidFill>
                  <a:srgbClr val="FF0000"/>
                </a:solidFill>
              </a:rPr>
              <a:t>        2 </a:t>
            </a:r>
            <a:r>
              <a:rPr lang="tr-TR" sz="2800" b="1" dirty="0" err="1" smtClean="0">
                <a:solidFill>
                  <a:srgbClr val="FF0000"/>
                </a:solidFill>
              </a:rPr>
              <a:t>yemekkaşığı</a:t>
            </a:r>
            <a:r>
              <a:rPr lang="en-US" sz="2800" b="1" dirty="0" smtClean="0">
                <a:solidFill>
                  <a:srgbClr val="FF0000"/>
                </a:solidFill>
              </a:rPr>
              <a:t> deter</a:t>
            </a:r>
            <a:r>
              <a:rPr lang="tr-TR" sz="2800" b="1" dirty="0" err="1" smtClean="0">
                <a:solidFill>
                  <a:srgbClr val="FF0000"/>
                </a:solidFill>
              </a:rPr>
              <a:t>jan</a:t>
            </a:r>
            <a:endParaRPr lang="en-US" sz="2800" b="1" dirty="0">
              <a:solidFill>
                <a:srgbClr val="FF0000"/>
              </a:solidFill>
            </a:endParaRPr>
          </a:p>
          <a:p>
            <a:pPr marL="914400" lvl="1" indent="-457200">
              <a:buFont typeface="Times" charset="0"/>
              <a:buNone/>
            </a:pP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tr-TR" sz="2800" b="1" dirty="0" smtClean="0">
                <a:solidFill>
                  <a:srgbClr val="FF0000"/>
                </a:solidFill>
              </a:rPr>
              <a:t>Köpürtmeden hafif şekilde karıştıralım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553" y="0"/>
            <a:ext cx="5715000" cy="838200"/>
          </a:xfrm>
        </p:spPr>
        <p:txBody>
          <a:bodyPr/>
          <a:lstStyle/>
          <a:p>
            <a:r>
              <a:rPr lang="en-US" dirty="0"/>
              <a:t>DNA </a:t>
            </a:r>
            <a:r>
              <a:rPr lang="tr-TR" dirty="0" smtClean="0"/>
              <a:t>İzolasyonu</a:t>
            </a:r>
            <a:endParaRPr lang="en-US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00472" y="1066800"/>
            <a:ext cx="56997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/>
              <a:t>1. </a:t>
            </a:r>
            <a:r>
              <a:rPr lang="en-US" sz="2000" b="1" dirty="0" smtClean="0"/>
              <a:t>15-30 s</a:t>
            </a:r>
            <a:r>
              <a:rPr lang="tr-TR" sz="2000" b="1" dirty="0" smtClean="0"/>
              <a:t>n </a:t>
            </a:r>
            <a:r>
              <a:rPr lang="tr-TR" sz="2000" b="1" dirty="0" err="1" smtClean="0"/>
              <a:t>blendırda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r>
              <a:rPr lang="en-US" sz="2000" b="1" dirty="0"/>
              <a:t>        100 ml </a:t>
            </a:r>
            <a:r>
              <a:rPr lang="tr-TR" sz="2000" b="1" dirty="0" smtClean="0"/>
              <a:t>parçalanmış soğan</a:t>
            </a:r>
            <a:endParaRPr lang="en-US" sz="2000" b="1" dirty="0"/>
          </a:p>
          <a:p>
            <a:r>
              <a:rPr lang="en-US" sz="2000" b="1" dirty="0"/>
              <a:t>        1/8 </a:t>
            </a:r>
            <a:r>
              <a:rPr lang="tr-TR" sz="2000" b="1" dirty="0" err="1" smtClean="0"/>
              <a:t>çaykaşığı</a:t>
            </a:r>
            <a:r>
              <a:rPr lang="tr-TR" sz="2000" b="1" dirty="0" smtClean="0"/>
              <a:t> tuz veya %0.9 NACI</a:t>
            </a:r>
            <a:endParaRPr lang="en-US" sz="2000" b="1" dirty="0"/>
          </a:p>
          <a:p>
            <a:r>
              <a:rPr lang="en-US" sz="2000" b="1" dirty="0"/>
              <a:t>        200 ml </a:t>
            </a:r>
            <a:r>
              <a:rPr lang="tr-TR" sz="2000" b="1" dirty="0" smtClean="0"/>
              <a:t>soğuk su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00472" y="2667000"/>
            <a:ext cx="6673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AutoNum type="arabicPeriod" startAt="2"/>
            </a:pPr>
            <a:r>
              <a:rPr lang="tr-TR" sz="2000" dirty="0" err="1" smtClean="0"/>
              <a:t>Homozejant</a:t>
            </a:r>
            <a:r>
              <a:rPr lang="tr-TR" sz="2000" dirty="0" smtClean="0"/>
              <a:t> hazırlayarak, elde edilen </a:t>
            </a:r>
            <a:r>
              <a:rPr lang="tr-TR" sz="2000" dirty="0" err="1" smtClean="0"/>
              <a:t>homojenatı</a:t>
            </a:r>
            <a:r>
              <a:rPr lang="tr-TR" sz="2000" dirty="0" smtClean="0"/>
              <a:t> süz</a:t>
            </a:r>
            <a:endParaRPr lang="en-US" sz="2000" dirty="0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00472" y="3200400"/>
            <a:ext cx="5086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None/>
            </a:pPr>
            <a:r>
              <a:rPr lang="en-US" sz="2000" dirty="0"/>
              <a:t>3.  </a:t>
            </a:r>
            <a:r>
              <a:rPr lang="tr-TR" sz="2000" dirty="0" smtClean="0"/>
              <a:t>10 dakika </a:t>
            </a:r>
            <a:r>
              <a:rPr lang="en-US" sz="2000" dirty="0" smtClean="0"/>
              <a:t>:</a:t>
            </a:r>
            <a:endParaRPr lang="en-US" sz="2000" dirty="0"/>
          </a:p>
          <a:p>
            <a:pPr marL="457200" indent="-457200"/>
            <a:r>
              <a:rPr lang="en-US" sz="2000" dirty="0"/>
              <a:t>        2 </a:t>
            </a:r>
            <a:r>
              <a:rPr lang="tr-TR" sz="2000" dirty="0" err="1" smtClean="0"/>
              <a:t>yemekkaşığı</a:t>
            </a:r>
            <a:r>
              <a:rPr lang="en-US" sz="2000" dirty="0" smtClean="0"/>
              <a:t> deter</a:t>
            </a:r>
            <a:r>
              <a:rPr lang="tr-TR" sz="2000" dirty="0" err="1" smtClean="0"/>
              <a:t>jan</a:t>
            </a:r>
            <a:endParaRPr lang="en-US" sz="2000" dirty="0"/>
          </a:p>
          <a:p>
            <a:pPr marL="914400" lvl="1" indent="-457200">
              <a:buFont typeface="Times" charset="0"/>
              <a:buNone/>
            </a:pPr>
            <a:r>
              <a:rPr lang="en-US" sz="2000" dirty="0"/>
              <a:t>  </a:t>
            </a:r>
            <a:r>
              <a:rPr lang="tr-TR" sz="2000" dirty="0" smtClean="0"/>
              <a:t>Köpürtmeden hafif şekilde karıştıralım</a:t>
            </a:r>
            <a:endParaRPr lang="en-US" sz="2000" dirty="0"/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200472" y="4419600"/>
            <a:ext cx="872270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AutoNum type="arabicPeriod" startAt="4"/>
            </a:pPr>
            <a:r>
              <a:rPr lang="tr-T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Önceden içerisinde buz bulunan bir kaba </a:t>
            </a:r>
            <a:br>
              <a:rPr lang="tr-T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tr-T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örnek konur.</a:t>
            </a:r>
          </a:p>
          <a:p>
            <a:pPr marL="457200" indent="-457200">
              <a:buFont typeface="Times" charset="0"/>
              <a:buAutoNum type="arabicPeriod" startAt="4"/>
            </a:pPr>
            <a:r>
              <a:rPr lang="tr-T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Soğuk alkol elinizde ki </a:t>
            </a:r>
            <a:r>
              <a:rPr lang="tr-TR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homozejantın</a:t>
            </a:r>
            <a:r>
              <a:rPr lang="tr-T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br>
              <a:rPr lang="tr-T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tr-T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iki katı olacak şekilde eklenir.</a:t>
            </a:r>
          </a:p>
          <a:p>
            <a:pPr marL="457200" indent="-457200">
              <a:buFont typeface="Times" charset="0"/>
              <a:buAutoNum type="arabicPeriod" startAt="4"/>
            </a:pPr>
            <a:r>
              <a:rPr lang="tr-T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İki – üç dakika bekleyin</a:t>
            </a:r>
          </a:p>
          <a:p>
            <a:pPr marL="457200" indent="-457200">
              <a:buFont typeface="Times" charset="0"/>
              <a:buAutoNum type="arabicPeriod" startAt="4"/>
            </a:pPr>
            <a:r>
              <a:rPr lang="tr-T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Soğan DNA’sı yavaş yavaş deney tüpünün üstüne çıkar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indent="-457200"/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</a:t>
            </a:r>
          </a:p>
        </p:txBody>
      </p:sp>
      <p:pic>
        <p:nvPicPr>
          <p:cNvPr id="7" name="Picture 8" descr="13.JPG                                                         0005B962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2937" y="4337204"/>
            <a:ext cx="2142699" cy="1606787"/>
          </a:xfrm>
          <a:prstGeom prst="rect">
            <a:avLst/>
          </a:prstGeom>
          <a:noFill/>
        </p:spPr>
      </p:pic>
      <p:pic>
        <p:nvPicPr>
          <p:cNvPr id="8" name="Picture 10" descr="43.JPG                                                         0005B962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5449" y="690803"/>
            <a:ext cx="1472057" cy="1961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İZOLASYONUN KULLANILDIĞI YERLER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Moleküler genetik araştırmalarında</a:t>
            </a:r>
          </a:p>
          <a:p>
            <a:r>
              <a:rPr lang="tr-TR" dirty="0" smtClean="0"/>
              <a:t>Gen Klonlanmasında</a:t>
            </a:r>
          </a:p>
          <a:p>
            <a:r>
              <a:rPr lang="tr-TR" dirty="0" smtClean="0"/>
              <a:t>Adli tıp</a:t>
            </a:r>
          </a:p>
          <a:p>
            <a:r>
              <a:rPr lang="tr-TR" dirty="0" smtClean="0"/>
              <a:t>DNA parmak izi</a:t>
            </a:r>
          </a:p>
          <a:p>
            <a:r>
              <a:rPr lang="tr-TR" dirty="0" smtClean="0"/>
              <a:t>Taksonomi</a:t>
            </a:r>
          </a:p>
          <a:p>
            <a:r>
              <a:rPr lang="tr-TR" dirty="0" smtClean="0"/>
              <a:t>Evrimsel ilişkilerin araştırılması</a:t>
            </a:r>
          </a:p>
          <a:p>
            <a:r>
              <a:rPr lang="tr-TR" dirty="0" smtClean="0"/>
              <a:t>Hastalık teşhisinde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985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4111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dirty="0" smtClean="0"/>
              <a:t>DNA MOLEKÜLÜ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95550" y="2343150"/>
            <a:ext cx="6191250" cy="38131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tr-TR" sz="4000" dirty="0" smtClean="0"/>
              <a:t>Negatif yüklüdür,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sz="4000" dirty="0" smtClean="0"/>
              <a:t>Suda çözünebilir,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sz="4000" dirty="0" smtClean="0"/>
              <a:t>Alkolde çözünmez.</a:t>
            </a:r>
          </a:p>
        </p:txBody>
      </p:sp>
    </p:spTree>
    <p:extLst>
      <p:ext uri="{BB962C8B-B14F-4D97-AF65-F5344CB8AC3E}">
        <p14:creationId xmlns:p14="http://schemas.microsoft.com/office/powerpoint/2010/main" xmlns="" val="2808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58800" y="1433513"/>
            <a:ext cx="2235200" cy="2732087"/>
            <a:chOff x="352" y="903"/>
            <a:chExt cx="1408" cy="1721"/>
          </a:xfrm>
        </p:grpSpPr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352" y="1456"/>
              <a:ext cx="1216" cy="1168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r-TR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471" y="1566"/>
              <a:ext cx="918" cy="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3200" b="1"/>
                <a:t>     O</a:t>
              </a:r>
            </a:p>
            <a:p>
              <a:pPr eaLnBrk="0" hangingPunct="0"/>
              <a:r>
                <a:rPr lang="en-US" sz="3200" b="1"/>
                <a:t>O=P-O</a:t>
              </a:r>
            </a:p>
            <a:p>
              <a:pPr eaLnBrk="0" hangingPunct="0"/>
              <a:r>
                <a:rPr lang="en-US" sz="3200" b="1"/>
                <a:t>     O</a:t>
              </a: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375" y="903"/>
              <a:ext cx="1095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Phosphate</a:t>
              </a:r>
            </a:p>
            <a:p>
              <a:pPr eaLnBrk="0" hangingPunct="0"/>
              <a:r>
                <a: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 Group</a:t>
              </a:r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 flipV="1">
              <a:off x="1008" y="2096"/>
              <a:ext cx="0" cy="12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V="1">
              <a:off x="1008" y="1808"/>
              <a:ext cx="0" cy="12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360" y="2064"/>
              <a:ext cx="4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0251" name="Group 11"/>
          <p:cNvGrpSpPr>
            <a:grpSpLocks/>
          </p:cNvGrpSpPr>
          <p:nvPr/>
        </p:nvGrpSpPr>
        <p:grpSpPr bwMode="auto">
          <a:xfrm>
            <a:off x="5359401" y="2006600"/>
            <a:ext cx="3529013" cy="3608388"/>
            <a:chOff x="3376" y="1264"/>
            <a:chExt cx="2223" cy="2273"/>
          </a:xfrm>
        </p:grpSpPr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 rot="1800000">
              <a:off x="3376" y="1264"/>
              <a:ext cx="1552" cy="1360"/>
            </a:xfrm>
            <a:prstGeom prst="hexagon">
              <a:avLst>
                <a:gd name="adj" fmla="val 28524"/>
                <a:gd name="vf" fmla="val 115470"/>
              </a:avLst>
            </a:prstGeom>
            <a:ln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31750"/>
            </a:effectLst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r-TR"/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4023" y="2746"/>
              <a:ext cx="276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N</a:t>
              </a: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V="1">
              <a:off x="3504" y="2736"/>
              <a:ext cx="624" cy="4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4023" y="3015"/>
              <a:ext cx="157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tr-TR" sz="2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Nitrojenli Baz</a:t>
              </a:r>
              <a:endPara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eaLnBrk="0" hangingPunct="0"/>
              <a:r>
                <a:rPr lang="en-US" sz="2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(A, G, C, or T)</a:t>
              </a:r>
            </a:p>
          </p:txBody>
        </p: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900113" y="2797175"/>
            <a:ext cx="5159375" cy="4021138"/>
            <a:chOff x="567" y="1762"/>
            <a:chExt cx="3250" cy="2533"/>
          </a:xfrm>
        </p:grpSpPr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1767" y="1882"/>
              <a:ext cx="56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CH2</a:t>
              </a:r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1872" y="2176"/>
              <a:ext cx="96" cy="9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2583" y="2410"/>
              <a:ext cx="288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O</a:t>
              </a:r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3456" y="3168"/>
              <a:ext cx="36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C</a:t>
              </a:r>
              <a:r>
                <a:rPr lang="en-US" sz="2800" b="1" baseline="3000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1680" y="3216"/>
              <a:ext cx="36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C</a:t>
              </a:r>
              <a:r>
                <a:rPr lang="en-US" sz="2800" b="1" baseline="30000">
                  <a:solidFill>
                    <a:schemeClr val="hlink"/>
                  </a:solidFill>
                </a:rPr>
                <a:t>4</a:t>
              </a:r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2007" y="3970"/>
              <a:ext cx="36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C</a:t>
              </a:r>
              <a:r>
                <a:rPr lang="en-US" sz="2800" b="1" baseline="30000">
                  <a:solidFill>
                    <a:schemeClr val="hlink"/>
                  </a:solidFill>
                </a:rPr>
                <a:t>3</a:t>
              </a:r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3015" y="3970"/>
              <a:ext cx="36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C</a:t>
              </a:r>
              <a:r>
                <a:rPr lang="en-US" sz="2800" b="1" baseline="30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10264" name="Rectangle 24"/>
            <p:cNvSpPr>
              <a:spLocks noChangeArrowheads="1"/>
            </p:cNvSpPr>
            <p:nvPr/>
          </p:nvSpPr>
          <p:spPr bwMode="auto">
            <a:xfrm>
              <a:off x="1863" y="1762"/>
              <a:ext cx="19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hlink"/>
                  </a:solidFill>
                </a:rPr>
                <a:t>5</a:t>
              </a:r>
            </a:p>
          </p:txBody>
        </p:sp>
        <p:sp>
          <p:nvSpPr>
            <p:cNvPr id="10265" name="Rectangle 25"/>
            <p:cNvSpPr>
              <a:spLocks noChangeArrowheads="1"/>
            </p:cNvSpPr>
            <p:nvPr/>
          </p:nvSpPr>
          <p:spPr bwMode="auto">
            <a:xfrm>
              <a:off x="567" y="3543"/>
              <a:ext cx="127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tr-TR" sz="24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Deoksiriboz</a:t>
              </a:r>
              <a:r>
                <a:rPr lang="en-US" sz="2400" b="1" dirty="0" smtClean="0">
                  <a:solidFill>
                    <a:srgbClr val="9234D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  <a:endParaRPr lang="en-US" sz="2400" b="1" dirty="0">
                <a:solidFill>
                  <a:srgbClr val="9234DB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6" name="AutoShape 26"/>
            <p:cNvSpPr>
              <a:spLocks noChangeArrowheads="1"/>
            </p:cNvSpPr>
            <p:nvPr/>
          </p:nvSpPr>
          <p:spPr bwMode="auto">
            <a:xfrm>
              <a:off x="2016" y="2688"/>
              <a:ext cx="1440" cy="1296"/>
            </a:xfrm>
            <a:prstGeom prst="pentagon">
              <a:avLst/>
            </a:prstGeom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4111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dirty="0" smtClean="0"/>
              <a:t>NÜKLEOTİD</a:t>
            </a:r>
          </a:p>
        </p:txBody>
      </p:sp>
    </p:spTree>
    <p:extLst>
      <p:ext uri="{BB962C8B-B14F-4D97-AF65-F5344CB8AC3E}">
        <p14:creationId xmlns:p14="http://schemas.microsoft.com/office/powerpoint/2010/main" xmlns="" val="1057299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629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/>
              <a:t>DNA İZOLASYON YÖNTEMLERİNDE BİRBİRİNİ İZLEYEN ÜÇ TEMEL AŞAMA BULUNMAKTADIR: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9100" y="15240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dirty="0" smtClean="0"/>
              <a:t>1-Hücrenin parçalanması ile yüksek molekül ağırlıklı DNA’nın açığa çıkması,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dirty="0" smtClean="0"/>
              <a:t>2-Denatürasyon veya </a:t>
            </a:r>
            <a:r>
              <a:rPr lang="tr-TR" dirty="0" err="1" smtClean="0"/>
              <a:t>proteoliz</a:t>
            </a:r>
            <a:r>
              <a:rPr lang="tr-TR" dirty="0" smtClean="0"/>
              <a:t> ile DNA-protein kompleksinin ayrılması ve DNA’nın çözünür duruma getirilmesi,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dirty="0" smtClean="0"/>
              <a:t>3-DNA’nın basit </a:t>
            </a:r>
            <a:r>
              <a:rPr lang="tr-TR" dirty="0" err="1" smtClean="0"/>
              <a:t>enzimatik</a:t>
            </a:r>
            <a:r>
              <a:rPr lang="tr-TR" dirty="0" smtClean="0"/>
              <a:t> ve/veya kimyasal yöntemlerle proteinler, RNA ve diğer </a:t>
            </a:r>
            <a:r>
              <a:rPr lang="tr-TR" dirty="0" err="1" smtClean="0"/>
              <a:t>makromoleküllerden</a:t>
            </a:r>
            <a:r>
              <a:rPr lang="tr-TR" dirty="0" smtClean="0"/>
              <a:t> ayrılması,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11694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tr-TR" b="1" smtClean="0"/>
              <a:t>Denatürasyon</a:t>
            </a:r>
            <a:r>
              <a:rPr lang="tr-TR" smtClean="0"/>
              <a:t>: Çift zincirli DNA molekülü yüksek pH veya yüksek sıcaklık etkisinde bırakıldığında sarmal yapısında çözünmeler meydana gelir.</a:t>
            </a:r>
          </a:p>
          <a:p>
            <a:pPr eaLnBrk="1" hangingPunct="1"/>
            <a:endParaRPr lang="tr-TR" smtClean="0"/>
          </a:p>
          <a:p>
            <a:pPr eaLnBrk="1" hangingPunct="1"/>
            <a:r>
              <a:rPr lang="tr-TR" b="1" smtClean="0"/>
              <a:t>Renatürasyon:</a:t>
            </a:r>
            <a:r>
              <a:rPr lang="tr-TR" smtClean="0"/>
              <a:t> Koşullar tekrar normal duruma getirildiğinde  iki iplik sarmal yapıyı oluşturmak üzere birleşir.Yani denatürasyon geri dönüşümlüdür.</a:t>
            </a:r>
          </a:p>
        </p:txBody>
      </p:sp>
    </p:spTree>
    <p:extLst>
      <p:ext uri="{BB962C8B-B14F-4D97-AF65-F5344CB8AC3E}">
        <p14:creationId xmlns:p14="http://schemas.microsoft.com/office/powerpoint/2010/main" xmlns="" val="23865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ed_0057_slide">
  <a:themeElements>
    <a:clrScheme name="Ofis Teması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Ofis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med_0057_slide</Template>
  <TotalTime>206</TotalTime>
  <Words>955</Words>
  <Application>Microsoft Office PowerPoint</Application>
  <PresentationFormat>Ekran Gösterisi (4:3)</PresentationFormat>
  <Paragraphs>270</Paragraphs>
  <Slides>41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41</vt:i4>
      </vt:variant>
    </vt:vector>
  </HeadingPairs>
  <TitlesOfParts>
    <vt:vector size="43" baseType="lpstr">
      <vt:lpstr>med_0057_slide</vt:lpstr>
      <vt:lpstr>1_Default Design</vt:lpstr>
      <vt:lpstr>DNA İZOLASYONU</vt:lpstr>
      <vt:lpstr>Slayt 2</vt:lpstr>
      <vt:lpstr>DNA (Deoxyribonucleic Acid)</vt:lpstr>
      <vt:lpstr>DNA İzolasyonu </vt:lpstr>
      <vt:lpstr>DNA İZOLASYONUN KULLANILDIĞI YERLER</vt:lpstr>
      <vt:lpstr>DNA MOLEKÜLÜ</vt:lpstr>
      <vt:lpstr>NÜKLEOTİD</vt:lpstr>
      <vt:lpstr>DNA İZOLASYON YÖNTEMLERİNDE BİRBİRİNİ İZLEYEN ÜÇ TEMEL AŞAMA BULUNMAKTADIR:</vt:lpstr>
      <vt:lpstr>Slayt 9</vt:lpstr>
      <vt:lpstr>Slayt 10</vt:lpstr>
      <vt:lpstr>Kimyasal Maddeler ve Kullanım Nedenleri</vt:lpstr>
      <vt:lpstr>Kimyasal Maddeler ve Kullanım Nedenleri</vt:lpstr>
      <vt:lpstr>Slayt 13</vt:lpstr>
      <vt:lpstr>DNA Nükleaz’lardan Uzaklaştırılır</vt:lpstr>
      <vt:lpstr>DNA-Protein Kompleksinin Çözülmesi </vt:lpstr>
      <vt:lpstr>FTA Yöntemi</vt:lpstr>
      <vt:lpstr>Slayt 17</vt:lpstr>
      <vt:lpstr>Slayt 18</vt:lpstr>
      <vt:lpstr>Slayt 19</vt:lpstr>
      <vt:lpstr>Slayt 20</vt:lpstr>
      <vt:lpstr>Slayt 21</vt:lpstr>
      <vt:lpstr>Slayt 22</vt:lpstr>
      <vt:lpstr>FARKLI ORGANİZMALARDAN DNA İZOLASYON PROSEDÜRLERİ</vt:lpstr>
      <vt:lpstr>DNA’nın Analizi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DNA Isolation</vt:lpstr>
      <vt:lpstr>DNA İzolasyonu</vt:lpstr>
      <vt:lpstr>DNA İzolasyonu</vt:lpstr>
      <vt:lpstr>DNA İzolayonu</vt:lpstr>
      <vt:lpstr>DNA İzolasyonu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İZOLASYONU</dc:title>
  <dc:creator>asus</dc:creator>
  <cp:lastModifiedBy>NurŞeN</cp:lastModifiedBy>
  <cp:revision>19</cp:revision>
  <dcterms:created xsi:type="dcterms:W3CDTF">2011-09-26T17:45:49Z</dcterms:created>
  <dcterms:modified xsi:type="dcterms:W3CDTF">2011-09-28T21:24:59Z</dcterms:modified>
</cp:coreProperties>
</file>